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303" r:id="rId37"/>
    <p:sldId id="304" r:id="rId38"/>
    <p:sldId id="305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</p:sldIdLst>
  <p:sldSz cx="9144000" cy="5143500" type="screen16x9"/>
  <p:notesSz cx="9144000" cy="5143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-464" y="-1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3899" y="140434"/>
            <a:ext cx="8756200" cy="923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84871" y="878911"/>
            <a:ext cx="5174257" cy="3368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608913" y="4729012"/>
            <a:ext cx="1310004" cy="27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45224" y="4731354"/>
            <a:ext cx="4697730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Relationship Id="rId3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Relationship Id="rId3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Relationship Id="rId3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44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Relationship Id="rId3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48585" y="253239"/>
            <a:ext cx="6511925" cy="34571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8180" marR="5080" indent="-1936114">
              <a:lnSpc>
                <a:spcPct val="100299"/>
              </a:lnSpc>
            </a:pPr>
            <a:r>
              <a:rPr sz="4800" spc="5" dirty="0" smtClean="0">
                <a:latin typeface="Arial"/>
                <a:cs typeface="Arial"/>
              </a:rPr>
              <a:t>Spatial </a:t>
            </a:r>
            <a:r>
              <a:rPr sz="4800" spc="15" dirty="0">
                <a:latin typeface="Arial"/>
                <a:cs typeface="Arial"/>
              </a:rPr>
              <a:t>Localization</a:t>
            </a:r>
            <a:r>
              <a:rPr sz="4800" spc="-30" dirty="0">
                <a:latin typeface="Arial"/>
                <a:cs typeface="Arial"/>
              </a:rPr>
              <a:t> </a:t>
            </a:r>
            <a:r>
              <a:rPr sz="4800" spc="25" dirty="0">
                <a:latin typeface="Arial"/>
                <a:cs typeface="Arial"/>
              </a:rPr>
              <a:t>and  </a:t>
            </a:r>
            <a:r>
              <a:rPr sz="4800" spc="35" dirty="0" smtClean="0">
                <a:latin typeface="Arial"/>
                <a:cs typeface="Arial"/>
              </a:rPr>
              <a:t>Detection</a:t>
            </a:r>
            <a:endParaRPr lang="en-US" sz="4800" spc="35" dirty="0" smtClean="0">
              <a:latin typeface="Arial"/>
              <a:cs typeface="Arial"/>
            </a:endParaRPr>
          </a:p>
          <a:p>
            <a:pPr marL="1948180" marR="5080" indent="-1936114">
              <a:lnSpc>
                <a:spcPct val="100299"/>
              </a:lnSpc>
            </a:pPr>
            <a:endParaRPr lang="en-US" sz="4800" spc="35" dirty="0">
              <a:latin typeface="Arial"/>
              <a:cs typeface="Arial"/>
            </a:endParaRPr>
          </a:p>
          <a:p>
            <a:pPr marL="1948180" marR="5080" indent="-1936114">
              <a:lnSpc>
                <a:spcPct val="100299"/>
              </a:lnSpc>
            </a:pPr>
            <a:endParaRPr lang="en-US" sz="4800" spc="35" dirty="0" smtClean="0">
              <a:latin typeface="Arial"/>
              <a:cs typeface="Arial"/>
            </a:endParaRPr>
          </a:p>
          <a:p>
            <a:pPr marL="1948180" marR="5080" indent="-1936114">
              <a:lnSpc>
                <a:spcPct val="100299"/>
              </a:lnSpc>
            </a:pPr>
            <a:r>
              <a:rPr lang="en-US" sz="3200" spc="35" dirty="0" smtClean="0">
                <a:latin typeface="Arial"/>
                <a:cs typeface="Arial"/>
              </a:rPr>
              <a:t>	</a:t>
            </a:r>
            <a:r>
              <a:rPr lang="en-US" sz="2800" spc="35" dirty="0" smtClean="0">
                <a:latin typeface="Arial"/>
                <a:cs typeface="Arial"/>
              </a:rPr>
              <a:t>Ric </a:t>
            </a:r>
            <a:r>
              <a:rPr lang="en-US" sz="2800" spc="35" dirty="0" err="1" smtClean="0">
                <a:latin typeface="Arial"/>
                <a:cs typeface="Arial"/>
              </a:rPr>
              <a:t>Poirson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18" y="4729012"/>
            <a:ext cx="12388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8</a:t>
            </a:r>
            <a:r>
              <a:rPr sz="2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812343" y="4737560"/>
            <a:ext cx="1670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6400" y="447675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Credits: Justin Johnson, Andrej </a:t>
            </a:r>
            <a:r>
              <a:rPr lang="en-US" dirty="0" err="1" smtClean="0"/>
              <a:t>Karpathy</a:t>
            </a:r>
            <a:r>
              <a:rPr lang="en-US" dirty="0" smtClean="0"/>
              <a:t>, </a:t>
            </a:r>
            <a:r>
              <a:rPr lang="en-US" dirty="0" err="1" smtClean="0"/>
              <a:t>Fei-Fei</a:t>
            </a:r>
            <a:r>
              <a:rPr lang="en-US" dirty="0" smtClean="0"/>
              <a:t> Li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Simple Recipe for Classification +</a:t>
            </a:r>
            <a:r>
              <a:rPr spc="75" dirty="0"/>
              <a:t> </a:t>
            </a:r>
            <a:r>
              <a:rPr spc="-5" dirty="0"/>
              <a:t>Localization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7648" y="723654"/>
            <a:ext cx="618426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Step </a:t>
            </a:r>
            <a:r>
              <a:rPr sz="1800" b="1" dirty="0">
                <a:latin typeface="Arial"/>
                <a:cs typeface="Arial"/>
              </a:rPr>
              <a:t>3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Train the regression head only with SGD and L2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74" y="2838221"/>
            <a:ext cx="1494899" cy="1240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93986" y="2928156"/>
            <a:ext cx="3311090" cy="1149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1182" y="4200928"/>
            <a:ext cx="51943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85503" y="2336296"/>
            <a:ext cx="988694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24227" y="3911813"/>
            <a:ext cx="97409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85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Final conv  feature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28515" y="1212047"/>
            <a:ext cx="1796414" cy="1415415"/>
          </a:xfrm>
          <a:custGeom>
            <a:avLst/>
            <a:gdLst/>
            <a:ahLst/>
            <a:cxnLst/>
            <a:rect l="l" t="t" r="r" b="b"/>
            <a:pathLst>
              <a:path w="1796414" h="1415414">
                <a:moveTo>
                  <a:pt x="0" y="235894"/>
                </a:moveTo>
                <a:lnTo>
                  <a:pt x="0" y="235703"/>
                </a:lnTo>
                <a:lnTo>
                  <a:pt x="3074" y="197712"/>
                </a:lnTo>
                <a:lnTo>
                  <a:pt x="12233" y="160716"/>
                </a:lnTo>
                <a:lnTo>
                  <a:pt x="27296" y="125646"/>
                </a:lnTo>
                <a:lnTo>
                  <a:pt x="47814" y="93496"/>
                </a:lnTo>
                <a:lnTo>
                  <a:pt x="73239" y="65048"/>
                </a:lnTo>
                <a:lnTo>
                  <a:pt x="102918" y="41028"/>
                </a:lnTo>
                <a:lnTo>
                  <a:pt x="136041" y="22117"/>
                </a:lnTo>
                <a:lnTo>
                  <a:pt x="171804" y="8812"/>
                </a:lnTo>
                <a:lnTo>
                  <a:pt x="209203" y="1494"/>
                </a:lnTo>
                <a:lnTo>
                  <a:pt x="235899" y="0"/>
                </a:lnTo>
                <a:lnTo>
                  <a:pt x="1560421" y="0"/>
                </a:lnTo>
                <a:lnTo>
                  <a:pt x="1598485" y="3090"/>
                </a:lnTo>
                <a:lnTo>
                  <a:pt x="1635499" y="12266"/>
                </a:lnTo>
                <a:lnTo>
                  <a:pt x="1670550" y="27284"/>
                </a:lnTo>
                <a:lnTo>
                  <a:pt x="1702753" y="47775"/>
                </a:lnTo>
                <a:lnTo>
                  <a:pt x="1731217" y="73185"/>
                </a:lnTo>
                <a:lnTo>
                  <a:pt x="1755202" y="102821"/>
                </a:lnTo>
                <a:lnTo>
                  <a:pt x="1774087" y="135916"/>
                </a:lnTo>
                <a:lnTo>
                  <a:pt x="1787405" y="171649"/>
                </a:lnTo>
                <a:lnTo>
                  <a:pt x="1794788" y="209040"/>
                </a:lnTo>
                <a:lnTo>
                  <a:pt x="1796321" y="235894"/>
                </a:lnTo>
                <a:lnTo>
                  <a:pt x="1796321" y="1179437"/>
                </a:lnTo>
                <a:lnTo>
                  <a:pt x="1793276" y="1217437"/>
                </a:lnTo>
                <a:lnTo>
                  <a:pt x="1784145" y="1254444"/>
                </a:lnTo>
                <a:lnTo>
                  <a:pt x="1769108" y="1289526"/>
                </a:lnTo>
                <a:lnTo>
                  <a:pt x="1748613" y="1321691"/>
                </a:lnTo>
                <a:lnTo>
                  <a:pt x="1723209" y="1350157"/>
                </a:lnTo>
                <a:lnTo>
                  <a:pt x="1693548" y="1374197"/>
                </a:lnTo>
                <a:lnTo>
                  <a:pt x="1660441" y="1393131"/>
                </a:lnTo>
                <a:lnTo>
                  <a:pt x="1624691" y="1406461"/>
                </a:lnTo>
                <a:lnTo>
                  <a:pt x="1587303" y="1413807"/>
                </a:lnTo>
                <a:lnTo>
                  <a:pt x="1560421" y="1415322"/>
                </a:lnTo>
                <a:lnTo>
                  <a:pt x="235899" y="1415322"/>
                </a:lnTo>
                <a:lnTo>
                  <a:pt x="197901" y="1412278"/>
                </a:lnTo>
                <a:lnTo>
                  <a:pt x="160894" y="1403148"/>
                </a:lnTo>
                <a:lnTo>
                  <a:pt x="125811" y="1388114"/>
                </a:lnTo>
                <a:lnTo>
                  <a:pt x="93644" y="1367623"/>
                </a:lnTo>
                <a:lnTo>
                  <a:pt x="65175" y="1342222"/>
                </a:lnTo>
                <a:lnTo>
                  <a:pt x="41131" y="1312564"/>
                </a:lnTo>
                <a:lnTo>
                  <a:pt x="22195" y="1279459"/>
                </a:lnTo>
                <a:lnTo>
                  <a:pt x="8862" y="1243709"/>
                </a:lnTo>
                <a:lnTo>
                  <a:pt x="1515" y="1206320"/>
                </a:lnTo>
                <a:lnTo>
                  <a:pt x="0" y="1179437"/>
                </a:lnTo>
                <a:lnTo>
                  <a:pt x="0" y="23589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25014" y="1700441"/>
            <a:ext cx="75565" cy="611505"/>
          </a:xfrm>
          <a:custGeom>
            <a:avLst/>
            <a:gdLst/>
            <a:ahLst/>
            <a:cxnLst/>
            <a:rect l="l" t="t" r="r" b="b"/>
            <a:pathLst>
              <a:path w="75564" h="611505">
                <a:moveTo>
                  <a:pt x="0" y="0"/>
                </a:moveTo>
                <a:lnTo>
                  <a:pt x="75299" y="0"/>
                </a:lnTo>
                <a:lnTo>
                  <a:pt x="75299" y="611356"/>
                </a:lnTo>
                <a:lnTo>
                  <a:pt x="0" y="61135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25014" y="1700441"/>
            <a:ext cx="75565" cy="611505"/>
          </a:xfrm>
          <a:custGeom>
            <a:avLst/>
            <a:gdLst/>
            <a:ahLst/>
            <a:cxnLst/>
            <a:rect l="l" t="t" r="r" b="b"/>
            <a:pathLst>
              <a:path w="75564" h="611505">
                <a:moveTo>
                  <a:pt x="0" y="0"/>
                </a:moveTo>
                <a:lnTo>
                  <a:pt x="75299" y="0"/>
                </a:lnTo>
                <a:lnTo>
                  <a:pt x="75299" y="611356"/>
                </a:lnTo>
                <a:lnTo>
                  <a:pt x="0" y="611356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34589" y="1700334"/>
            <a:ext cx="75565" cy="611505"/>
          </a:xfrm>
          <a:custGeom>
            <a:avLst/>
            <a:gdLst/>
            <a:ahLst/>
            <a:cxnLst/>
            <a:rect l="l" t="t" r="r" b="b"/>
            <a:pathLst>
              <a:path w="75564" h="611505">
                <a:moveTo>
                  <a:pt x="0" y="0"/>
                </a:moveTo>
                <a:lnTo>
                  <a:pt x="75299" y="0"/>
                </a:lnTo>
                <a:lnTo>
                  <a:pt x="75299" y="611358"/>
                </a:lnTo>
                <a:lnTo>
                  <a:pt x="0" y="61135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34589" y="1700334"/>
            <a:ext cx="75565" cy="611505"/>
          </a:xfrm>
          <a:custGeom>
            <a:avLst/>
            <a:gdLst/>
            <a:ahLst/>
            <a:cxnLst/>
            <a:rect l="l" t="t" r="r" b="b"/>
            <a:pathLst>
              <a:path w="75564" h="611505">
                <a:moveTo>
                  <a:pt x="0" y="0"/>
                </a:moveTo>
                <a:lnTo>
                  <a:pt x="75299" y="0"/>
                </a:lnTo>
                <a:lnTo>
                  <a:pt x="75299" y="611358"/>
                </a:lnTo>
                <a:lnTo>
                  <a:pt x="0" y="61135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11639" y="1805233"/>
            <a:ext cx="75565" cy="386715"/>
          </a:xfrm>
          <a:custGeom>
            <a:avLst/>
            <a:gdLst/>
            <a:ahLst/>
            <a:cxnLst/>
            <a:rect l="l" t="t" r="r" b="b"/>
            <a:pathLst>
              <a:path w="75564" h="386714">
                <a:moveTo>
                  <a:pt x="0" y="0"/>
                </a:moveTo>
                <a:lnTo>
                  <a:pt x="75324" y="0"/>
                </a:lnTo>
                <a:lnTo>
                  <a:pt x="75324" y="386711"/>
                </a:lnTo>
                <a:lnTo>
                  <a:pt x="0" y="386711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11639" y="1805233"/>
            <a:ext cx="75565" cy="386715"/>
          </a:xfrm>
          <a:custGeom>
            <a:avLst/>
            <a:gdLst/>
            <a:ahLst/>
            <a:cxnLst/>
            <a:rect l="l" t="t" r="r" b="b"/>
            <a:pathLst>
              <a:path w="75564" h="386714">
                <a:moveTo>
                  <a:pt x="0" y="0"/>
                </a:moveTo>
                <a:lnTo>
                  <a:pt x="75324" y="0"/>
                </a:lnTo>
                <a:lnTo>
                  <a:pt x="75324" y="386711"/>
                </a:lnTo>
                <a:lnTo>
                  <a:pt x="0" y="38671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640470" y="1258484"/>
            <a:ext cx="110109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710" marR="5080" indent="-334645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Fully-connected  layers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84188" y="1716351"/>
            <a:ext cx="75565" cy="637540"/>
          </a:xfrm>
          <a:custGeom>
            <a:avLst/>
            <a:gdLst/>
            <a:ahLst/>
            <a:cxnLst/>
            <a:rect l="l" t="t" r="r" b="b"/>
            <a:pathLst>
              <a:path w="75564" h="637539">
                <a:moveTo>
                  <a:pt x="0" y="0"/>
                </a:moveTo>
                <a:lnTo>
                  <a:pt x="75299" y="0"/>
                </a:lnTo>
                <a:lnTo>
                  <a:pt x="75299" y="637236"/>
                </a:lnTo>
                <a:lnTo>
                  <a:pt x="0" y="63723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84188" y="1716351"/>
            <a:ext cx="75565" cy="637540"/>
          </a:xfrm>
          <a:custGeom>
            <a:avLst/>
            <a:gdLst/>
            <a:ahLst/>
            <a:cxnLst/>
            <a:rect l="l" t="t" r="r" b="b"/>
            <a:pathLst>
              <a:path w="75564" h="637539">
                <a:moveTo>
                  <a:pt x="0" y="0"/>
                </a:moveTo>
                <a:lnTo>
                  <a:pt x="75299" y="0"/>
                </a:lnTo>
                <a:lnTo>
                  <a:pt x="75299" y="637236"/>
                </a:lnTo>
                <a:lnTo>
                  <a:pt x="0" y="637236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244320" y="2347897"/>
            <a:ext cx="8978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Class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scores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421664" y="2003963"/>
            <a:ext cx="116839" cy="0"/>
          </a:xfrm>
          <a:custGeom>
            <a:avLst/>
            <a:gdLst/>
            <a:ahLst/>
            <a:cxnLst/>
            <a:rect l="l" t="t" r="r" b="b"/>
            <a:pathLst>
              <a:path w="116839">
                <a:moveTo>
                  <a:pt x="0" y="0"/>
                </a:moveTo>
                <a:lnTo>
                  <a:pt x="116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38363" y="1972496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2"/>
                </a:moveTo>
                <a:lnTo>
                  <a:pt x="86449" y="31467"/>
                </a:lnTo>
                <a:lnTo>
                  <a:pt x="0" y="0"/>
                </a:lnTo>
                <a:lnTo>
                  <a:pt x="0" y="62932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34589" y="3461518"/>
            <a:ext cx="75565" cy="611505"/>
          </a:xfrm>
          <a:custGeom>
            <a:avLst/>
            <a:gdLst/>
            <a:ahLst/>
            <a:cxnLst/>
            <a:rect l="l" t="t" r="r" b="b"/>
            <a:pathLst>
              <a:path w="75564" h="611504">
                <a:moveTo>
                  <a:pt x="0" y="0"/>
                </a:moveTo>
                <a:lnTo>
                  <a:pt x="75299" y="0"/>
                </a:lnTo>
                <a:lnTo>
                  <a:pt x="75299" y="611348"/>
                </a:lnTo>
                <a:lnTo>
                  <a:pt x="0" y="61134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34589" y="3461518"/>
            <a:ext cx="75565" cy="611505"/>
          </a:xfrm>
          <a:custGeom>
            <a:avLst/>
            <a:gdLst/>
            <a:ahLst/>
            <a:cxnLst/>
            <a:rect l="l" t="t" r="r" b="b"/>
            <a:pathLst>
              <a:path w="75564" h="611504">
                <a:moveTo>
                  <a:pt x="0" y="0"/>
                </a:moveTo>
                <a:lnTo>
                  <a:pt x="75299" y="0"/>
                </a:lnTo>
                <a:lnTo>
                  <a:pt x="75299" y="611348"/>
                </a:lnTo>
                <a:lnTo>
                  <a:pt x="0" y="61134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11639" y="3566392"/>
            <a:ext cx="75565" cy="386715"/>
          </a:xfrm>
          <a:custGeom>
            <a:avLst/>
            <a:gdLst/>
            <a:ahLst/>
            <a:cxnLst/>
            <a:rect l="l" t="t" r="r" b="b"/>
            <a:pathLst>
              <a:path w="75564" h="386714">
                <a:moveTo>
                  <a:pt x="0" y="0"/>
                </a:moveTo>
                <a:lnTo>
                  <a:pt x="75324" y="0"/>
                </a:lnTo>
                <a:lnTo>
                  <a:pt x="75324" y="386724"/>
                </a:lnTo>
                <a:lnTo>
                  <a:pt x="0" y="38672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11639" y="3566392"/>
            <a:ext cx="75565" cy="386715"/>
          </a:xfrm>
          <a:custGeom>
            <a:avLst/>
            <a:gdLst/>
            <a:ahLst/>
            <a:cxnLst/>
            <a:rect l="l" t="t" r="r" b="b"/>
            <a:pathLst>
              <a:path w="75564" h="386714">
                <a:moveTo>
                  <a:pt x="0" y="0"/>
                </a:moveTo>
                <a:lnTo>
                  <a:pt x="75324" y="0"/>
                </a:lnTo>
                <a:lnTo>
                  <a:pt x="75324" y="386724"/>
                </a:lnTo>
                <a:lnTo>
                  <a:pt x="0" y="3867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87363" y="3625192"/>
            <a:ext cx="75565" cy="278765"/>
          </a:xfrm>
          <a:custGeom>
            <a:avLst/>
            <a:gdLst/>
            <a:ahLst/>
            <a:cxnLst/>
            <a:rect l="l" t="t" r="r" b="b"/>
            <a:pathLst>
              <a:path w="75564" h="278764">
                <a:moveTo>
                  <a:pt x="0" y="0"/>
                </a:moveTo>
                <a:lnTo>
                  <a:pt x="75299" y="0"/>
                </a:lnTo>
                <a:lnTo>
                  <a:pt x="75299" y="278299"/>
                </a:lnTo>
                <a:lnTo>
                  <a:pt x="0" y="278299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87363" y="3625192"/>
            <a:ext cx="75565" cy="278765"/>
          </a:xfrm>
          <a:custGeom>
            <a:avLst/>
            <a:gdLst/>
            <a:ahLst/>
            <a:cxnLst/>
            <a:rect l="l" t="t" r="r" b="b"/>
            <a:pathLst>
              <a:path w="75564" h="278764">
                <a:moveTo>
                  <a:pt x="0" y="0"/>
                </a:moveTo>
                <a:lnTo>
                  <a:pt x="75299" y="0"/>
                </a:lnTo>
                <a:lnTo>
                  <a:pt x="75299" y="278299"/>
                </a:lnTo>
                <a:lnTo>
                  <a:pt x="0" y="278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210618" y="4109067"/>
            <a:ext cx="111823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Box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coordinates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421664" y="3765142"/>
            <a:ext cx="116839" cy="0"/>
          </a:xfrm>
          <a:custGeom>
            <a:avLst/>
            <a:gdLst/>
            <a:ahLst/>
            <a:cxnLst/>
            <a:rect l="l" t="t" r="r" b="b"/>
            <a:pathLst>
              <a:path w="116839">
                <a:moveTo>
                  <a:pt x="0" y="0"/>
                </a:moveTo>
                <a:lnTo>
                  <a:pt x="116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38363" y="3733667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4"/>
                </a:moveTo>
                <a:lnTo>
                  <a:pt x="86449" y="31474"/>
                </a:lnTo>
                <a:lnTo>
                  <a:pt x="0" y="0"/>
                </a:lnTo>
                <a:lnTo>
                  <a:pt x="0" y="6292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79963" y="3767367"/>
            <a:ext cx="116839" cy="0"/>
          </a:xfrm>
          <a:custGeom>
            <a:avLst/>
            <a:gdLst/>
            <a:ahLst/>
            <a:cxnLst/>
            <a:rect l="l" t="t" r="r" b="b"/>
            <a:pathLst>
              <a:path w="116839">
                <a:moveTo>
                  <a:pt x="0" y="0"/>
                </a:moveTo>
                <a:lnTo>
                  <a:pt x="116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96663" y="3735892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4"/>
                </a:moveTo>
                <a:lnTo>
                  <a:pt x="86449" y="31474"/>
                </a:lnTo>
                <a:lnTo>
                  <a:pt x="0" y="0"/>
                </a:lnTo>
                <a:lnTo>
                  <a:pt x="0" y="6292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40470" y="3020679"/>
            <a:ext cx="2315210" cy="85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710" marR="1219200" indent="-334645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Fully-connected  layers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720"/>
              </a:spcBef>
            </a:pPr>
            <a:r>
              <a:rPr sz="1400" spc="-5" dirty="0">
                <a:latin typeface="Arial"/>
                <a:cs typeface="Arial"/>
              </a:rPr>
              <a:t>L2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Simple Recipe for Classification +</a:t>
            </a:r>
            <a:r>
              <a:rPr spc="75" dirty="0"/>
              <a:t> </a:t>
            </a:r>
            <a:r>
              <a:rPr spc="-5" dirty="0"/>
              <a:t>Localization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7648" y="723654"/>
            <a:ext cx="360616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Step </a:t>
            </a:r>
            <a:r>
              <a:rPr sz="1800" b="1" dirty="0">
                <a:latin typeface="Arial"/>
                <a:cs typeface="Arial"/>
              </a:rPr>
              <a:t>4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At test time use both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heads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74" y="2838221"/>
            <a:ext cx="1494899" cy="1240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93986" y="1695679"/>
            <a:ext cx="3311090" cy="2382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1182" y="4200928"/>
            <a:ext cx="51943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85503" y="2336296"/>
            <a:ext cx="988694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24227" y="3911813"/>
            <a:ext cx="97409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85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Final conv  feature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34589" y="1700334"/>
            <a:ext cx="75565" cy="611505"/>
          </a:xfrm>
          <a:custGeom>
            <a:avLst/>
            <a:gdLst/>
            <a:ahLst/>
            <a:cxnLst/>
            <a:rect l="l" t="t" r="r" b="b"/>
            <a:pathLst>
              <a:path w="75564" h="611505">
                <a:moveTo>
                  <a:pt x="0" y="0"/>
                </a:moveTo>
                <a:lnTo>
                  <a:pt x="75299" y="0"/>
                </a:lnTo>
                <a:lnTo>
                  <a:pt x="75299" y="611358"/>
                </a:lnTo>
                <a:lnTo>
                  <a:pt x="0" y="61135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34589" y="1700334"/>
            <a:ext cx="75565" cy="611505"/>
          </a:xfrm>
          <a:custGeom>
            <a:avLst/>
            <a:gdLst/>
            <a:ahLst/>
            <a:cxnLst/>
            <a:rect l="l" t="t" r="r" b="b"/>
            <a:pathLst>
              <a:path w="75564" h="611505">
                <a:moveTo>
                  <a:pt x="0" y="0"/>
                </a:moveTo>
                <a:lnTo>
                  <a:pt x="75299" y="0"/>
                </a:lnTo>
                <a:lnTo>
                  <a:pt x="75299" y="611358"/>
                </a:lnTo>
                <a:lnTo>
                  <a:pt x="0" y="61135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11639" y="1805233"/>
            <a:ext cx="75565" cy="386715"/>
          </a:xfrm>
          <a:custGeom>
            <a:avLst/>
            <a:gdLst/>
            <a:ahLst/>
            <a:cxnLst/>
            <a:rect l="l" t="t" r="r" b="b"/>
            <a:pathLst>
              <a:path w="75564" h="386714">
                <a:moveTo>
                  <a:pt x="0" y="0"/>
                </a:moveTo>
                <a:lnTo>
                  <a:pt x="75324" y="0"/>
                </a:lnTo>
                <a:lnTo>
                  <a:pt x="75324" y="386711"/>
                </a:lnTo>
                <a:lnTo>
                  <a:pt x="0" y="386711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11639" y="1805233"/>
            <a:ext cx="75565" cy="386715"/>
          </a:xfrm>
          <a:custGeom>
            <a:avLst/>
            <a:gdLst/>
            <a:ahLst/>
            <a:cxnLst/>
            <a:rect l="l" t="t" r="r" b="b"/>
            <a:pathLst>
              <a:path w="75564" h="386714">
                <a:moveTo>
                  <a:pt x="0" y="0"/>
                </a:moveTo>
                <a:lnTo>
                  <a:pt x="75324" y="0"/>
                </a:lnTo>
                <a:lnTo>
                  <a:pt x="75324" y="386711"/>
                </a:lnTo>
                <a:lnTo>
                  <a:pt x="0" y="38671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40470" y="1258484"/>
            <a:ext cx="110109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710" marR="5080" indent="-334645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Fully-connected  layers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84188" y="1716351"/>
            <a:ext cx="75565" cy="637540"/>
          </a:xfrm>
          <a:custGeom>
            <a:avLst/>
            <a:gdLst/>
            <a:ahLst/>
            <a:cxnLst/>
            <a:rect l="l" t="t" r="r" b="b"/>
            <a:pathLst>
              <a:path w="75564" h="637539">
                <a:moveTo>
                  <a:pt x="0" y="0"/>
                </a:moveTo>
                <a:lnTo>
                  <a:pt x="75299" y="0"/>
                </a:lnTo>
                <a:lnTo>
                  <a:pt x="75299" y="637236"/>
                </a:lnTo>
                <a:lnTo>
                  <a:pt x="0" y="63723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84188" y="1716351"/>
            <a:ext cx="75565" cy="637540"/>
          </a:xfrm>
          <a:custGeom>
            <a:avLst/>
            <a:gdLst/>
            <a:ahLst/>
            <a:cxnLst/>
            <a:rect l="l" t="t" r="r" b="b"/>
            <a:pathLst>
              <a:path w="75564" h="637539">
                <a:moveTo>
                  <a:pt x="0" y="0"/>
                </a:moveTo>
                <a:lnTo>
                  <a:pt x="75299" y="0"/>
                </a:lnTo>
                <a:lnTo>
                  <a:pt x="75299" y="637236"/>
                </a:lnTo>
                <a:lnTo>
                  <a:pt x="0" y="637236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244320" y="2347897"/>
            <a:ext cx="8978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Class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scores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21664" y="2003963"/>
            <a:ext cx="116839" cy="0"/>
          </a:xfrm>
          <a:custGeom>
            <a:avLst/>
            <a:gdLst/>
            <a:ahLst/>
            <a:cxnLst/>
            <a:rect l="l" t="t" r="r" b="b"/>
            <a:pathLst>
              <a:path w="116839">
                <a:moveTo>
                  <a:pt x="0" y="0"/>
                </a:moveTo>
                <a:lnTo>
                  <a:pt x="116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38363" y="1972496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2"/>
                </a:moveTo>
                <a:lnTo>
                  <a:pt x="86449" y="31467"/>
                </a:lnTo>
                <a:lnTo>
                  <a:pt x="0" y="0"/>
                </a:lnTo>
                <a:lnTo>
                  <a:pt x="0" y="62932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34589" y="3461518"/>
            <a:ext cx="75565" cy="611505"/>
          </a:xfrm>
          <a:custGeom>
            <a:avLst/>
            <a:gdLst/>
            <a:ahLst/>
            <a:cxnLst/>
            <a:rect l="l" t="t" r="r" b="b"/>
            <a:pathLst>
              <a:path w="75564" h="611504">
                <a:moveTo>
                  <a:pt x="0" y="0"/>
                </a:moveTo>
                <a:lnTo>
                  <a:pt x="75299" y="0"/>
                </a:lnTo>
                <a:lnTo>
                  <a:pt x="75299" y="611348"/>
                </a:lnTo>
                <a:lnTo>
                  <a:pt x="0" y="61134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34589" y="3461518"/>
            <a:ext cx="75565" cy="611505"/>
          </a:xfrm>
          <a:custGeom>
            <a:avLst/>
            <a:gdLst/>
            <a:ahLst/>
            <a:cxnLst/>
            <a:rect l="l" t="t" r="r" b="b"/>
            <a:pathLst>
              <a:path w="75564" h="611504">
                <a:moveTo>
                  <a:pt x="0" y="0"/>
                </a:moveTo>
                <a:lnTo>
                  <a:pt x="75299" y="0"/>
                </a:lnTo>
                <a:lnTo>
                  <a:pt x="75299" y="611348"/>
                </a:lnTo>
                <a:lnTo>
                  <a:pt x="0" y="61134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11639" y="3566392"/>
            <a:ext cx="75565" cy="386715"/>
          </a:xfrm>
          <a:custGeom>
            <a:avLst/>
            <a:gdLst/>
            <a:ahLst/>
            <a:cxnLst/>
            <a:rect l="l" t="t" r="r" b="b"/>
            <a:pathLst>
              <a:path w="75564" h="386714">
                <a:moveTo>
                  <a:pt x="0" y="0"/>
                </a:moveTo>
                <a:lnTo>
                  <a:pt x="75324" y="0"/>
                </a:lnTo>
                <a:lnTo>
                  <a:pt x="75324" y="386724"/>
                </a:lnTo>
                <a:lnTo>
                  <a:pt x="0" y="38672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11639" y="3566392"/>
            <a:ext cx="75565" cy="386715"/>
          </a:xfrm>
          <a:custGeom>
            <a:avLst/>
            <a:gdLst/>
            <a:ahLst/>
            <a:cxnLst/>
            <a:rect l="l" t="t" r="r" b="b"/>
            <a:pathLst>
              <a:path w="75564" h="386714">
                <a:moveTo>
                  <a:pt x="0" y="0"/>
                </a:moveTo>
                <a:lnTo>
                  <a:pt x="75324" y="0"/>
                </a:lnTo>
                <a:lnTo>
                  <a:pt x="75324" y="386724"/>
                </a:lnTo>
                <a:lnTo>
                  <a:pt x="0" y="3867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640470" y="3020679"/>
            <a:ext cx="1101090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710" marR="5080" indent="-334645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Fully-connected  layers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687363" y="3625192"/>
            <a:ext cx="75565" cy="278765"/>
          </a:xfrm>
          <a:custGeom>
            <a:avLst/>
            <a:gdLst/>
            <a:ahLst/>
            <a:cxnLst/>
            <a:rect l="l" t="t" r="r" b="b"/>
            <a:pathLst>
              <a:path w="75564" h="278764">
                <a:moveTo>
                  <a:pt x="0" y="0"/>
                </a:moveTo>
                <a:lnTo>
                  <a:pt x="75299" y="0"/>
                </a:lnTo>
                <a:lnTo>
                  <a:pt x="75299" y="278299"/>
                </a:lnTo>
                <a:lnTo>
                  <a:pt x="0" y="278299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87363" y="3625192"/>
            <a:ext cx="75565" cy="278765"/>
          </a:xfrm>
          <a:custGeom>
            <a:avLst/>
            <a:gdLst/>
            <a:ahLst/>
            <a:cxnLst/>
            <a:rect l="l" t="t" r="r" b="b"/>
            <a:pathLst>
              <a:path w="75564" h="278764">
                <a:moveTo>
                  <a:pt x="0" y="0"/>
                </a:moveTo>
                <a:lnTo>
                  <a:pt x="75299" y="0"/>
                </a:lnTo>
                <a:lnTo>
                  <a:pt x="75299" y="278299"/>
                </a:lnTo>
                <a:lnTo>
                  <a:pt x="0" y="278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210618" y="4109067"/>
            <a:ext cx="111823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Box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coordinates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21664" y="3765142"/>
            <a:ext cx="116839" cy="0"/>
          </a:xfrm>
          <a:custGeom>
            <a:avLst/>
            <a:gdLst/>
            <a:ahLst/>
            <a:cxnLst/>
            <a:rect l="l" t="t" r="r" b="b"/>
            <a:pathLst>
              <a:path w="116839">
                <a:moveTo>
                  <a:pt x="0" y="0"/>
                </a:moveTo>
                <a:lnTo>
                  <a:pt x="116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38363" y="3733667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4"/>
                </a:moveTo>
                <a:lnTo>
                  <a:pt x="86449" y="31474"/>
                </a:lnTo>
                <a:lnTo>
                  <a:pt x="0" y="0"/>
                </a:lnTo>
                <a:lnTo>
                  <a:pt x="0" y="6292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Per-class </a:t>
            </a:r>
            <a:r>
              <a:rPr dirty="0"/>
              <a:t>vs </a:t>
            </a:r>
            <a:r>
              <a:rPr spc="-5" dirty="0"/>
              <a:t>class agnostic</a:t>
            </a:r>
            <a:r>
              <a:rPr spc="35" dirty="0"/>
              <a:t> </a:t>
            </a:r>
            <a:r>
              <a:rPr spc="-5" dirty="0"/>
              <a:t>regression</a:t>
            </a:r>
          </a:p>
        </p:txBody>
      </p:sp>
      <p:sp>
        <p:nvSpPr>
          <p:cNvPr id="5" name="object 5"/>
          <p:cNvSpPr/>
          <p:nvPr/>
        </p:nvSpPr>
        <p:spPr>
          <a:xfrm>
            <a:off x="213374" y="2838221"/>
            <a:ext cx="1494899" cy="1240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93986" y="1695679"/>
            <a:ext cx="3311090" cy="2382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1182" y="4200928"/>
            <a:ext cx="51943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85503" y="2336296"/>
            <a:ext cx="988694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24227" y="3911813"/>
            <a:ext cx="97409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85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Final conv  feature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34589" y="1700334"/>
            <a:ext cx="75565" cy="611505"/>
          </a:xfrm>
          <a:custGeom>
            <a:avLst/>
            <a:gdLst/>
            <a:ahLst/>
            <a:cxnLst/>
            <a:rect l="l" t="t" r="r" b="b"/>
            <a:pathLst>
              <a:path w="75564" h="611505">
                <a:moveTo>
                  <a:pt x="0" y="0"/>
                </a:moveTo>
                <a:lnTo>
                  <a:pt x="75299" y="0"/>
                </a:lnTo>
                <a:lnTo>
                  <a:pt x="75299" y="611358"/>
                </a:lnTo>
                <a:lnTo>
                  <a:pt x="0" y="61135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34589" y="1700334"/>
            <a:ext cx="75565" cy="611505"/>
          </a:xfrm>
          <a:custGeom>
            <a:avLst/>
            <a:gdLst/>
            <a:ahLst/>
            <a:cxnLst/>
            <a:rect l="l" t="t" r="r" b="b"/>
            <a:pathLst>
              <a:path w="75564" h="611505">
                <a:moveTo>
                  <a:pt x="0" y="0"/>
                </a:moveTo>
                <a:lnTo>
                  <a:pt x="75299" y="0"/>
                </a:lnTo>
                <a:lnTo>
                  <a:pt x="75299" y="611358"/>
                </a:lnTo>
                <a:lnTo>
                  <a:pt x="0" y="61135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11639" y="1805233"/>
            <a:ext cx="75565" cy="386715"/>
          </a:xfrm>
          <a:custGeom>
            <a:avLst/>
            <a:gdLst/>
            <a:ahLst/>
            <a:cxnLst/>
            <a:rect l="l" t="t" r="r" b="b"/>
            <a:pathLst>
              <a:path w="75564" h="386714">
                <a:moveTo>
                  <a:pt x="0" y="0"/>
                </a:moveTo>
                <a:lnTo>
                  <a:pt x="75324" y="0"/>
                </a:lnTo>
                <a:lnTo>
                  <a:pt x="75324" y="386711"/>
                </a:lnTo>
                <a:lnTo>
                  <a:pt x="0" y="386711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11639" y="1805233"/>
            <a:ext cx="75565" cy="386715"/>
          </a:xfrm>
          <a:custGeom>
            <a:avLst/>
            <a:gdLst/>
            <a:ahLst/>
            <a:cxnLst/>
            <a:rect l="l" t="t" r="r" b="b"/>
            <a:pathLst>
              <a:path w="75564" h="386714">
                <a:moveTo>
                  <a:pt x="0" y="0"/>
                </a:moveTo>
                <a:lnTo>
                  <a:pt x="75324" y="0"/>
                </a:lnTo>
                <a:lnTo>
                  <a:pt x="75324" y="386711"/>
                </a:lnTo>
                <a:lnTo>
                  <a:pt x="0" y="38671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640470" y="1258484"/>
            <a:ext cx="110109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710" marR="5080" indent="-334645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Fully-connected  layers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84188" y="1716351"/>
            <a:ext cx="75565" cy="637540"/>
          </a:xfrm>
          <a:custGeom>
            <a:avLst/>
            <a:gdLst/>
            <a:ahLst/>
            <a:cxnLst/>
            <a:rect l="l" t="t" r="r" b="b"/>
            <a:pathLst>
              <a:path w="75564" h="637539">
                <a:moveTo>
                  <a:pt x="0" y="0"/>
                </a:moveTo>
                <a:lnTo>
                  <a:pt x="75299" y="0"/>
                </a:lnTo>
                <a:lnTo>
                  <a:pt x="75299" y="637236"/>
                </a:lnTo>
                <a:lnTo>
                  <a:pt x="0" y="63723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84188" y="1716351"/>
            <a:ext cx="75565" cy="637540"/>
          </a:xfrm>
          <a:custGeom>
            <a:avLst/>
            <a:gdLst/>
            <a:ahLst/>
            <a:cxnLst/>
            <a:rect l="l" t="t" r="r" b="b"/>
            <a:pathLst>
              <a:path w="75564" h="637539">
                <a:moveTo>
                  <a:pt x="0" y="0"/>
                </a:moveTo>
                <a:lnTo>
                  <a:pt x="75299" y="0"/>
                </a:lnTo>
                <a:lnTo>
                  <a:pt x="75299" y="637236"/>
                </a:lnTo>
                <a:lnTo>
                  <a:pt x="0" y="637236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244320" y="2347897"/>
            <a:ext cx="8978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Class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scores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38363" y="1972496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2"/>
                </a:moveTo>
                <a:lnTo>
                  <a:pt x="86449" y="31467"/>
                </a:lnTo>
                <a:lnTo>
                  <a:pt x="0" y="0"/>
                </a:lnTo>
                <a:lnTo>
                  <a:pt x="0" y="62932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34589" y="3461518"/>
            <a:ext cx="75565" cy="611505"/>
          </a:xfrm>
          <a:custGeom>
            <a:avLst/>
            <a:gdLst/>
            <a:ahLst/>
            <a:cxnLst/>
            <a:rect l="l" t="t" r="r" b="b"/>
            <a:pathLst>
              <a:path w="75564" h="611504">
                <a:moveTo>
                  <a:pt x="0" y="0"/>
                </a:moveTo>
                <a:lnTo>
                  <a:pt x="75299" y="0"/>
                </a:lnTo>
                <a:lnTo>
                  <a:pt x="75299" y="611348"/>
                </a:lnTo>
                <a:lnTo>
                  <a:pt x="0" y="61134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34589" y="3461518"/>
            <a:ext cx="75565" cy="611505"/>
          </a:xfrm>
          <a:custGeom>
            <a:avLst/>
            <a:gdLst/>
            <a:ahLst/>
            <a:cxnLst/>
            <a:rect l="l" t="t" r="r" b="b"/>
            <a:pathLst>
              <a:path w="75564" h="611504">
                <a:moveTo>
                  <a:pt x="0" y="0"/>
                </a:moveTo>
                <a:lnTo>
                  <a:pt x="75299" y="0"/>
                </a:lnTo>
                <a:lnTo>
                  <a:pt x="75299" y="611348"/>
                </a:lnTo>
                <a:lnTo>
                  <a:pt x="0" y="61134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11639" y="3566392"/>
            <a:ext cx="75565" cy="386715"/>
          </a:xfrm>
          <a:custGeom>
            <a:avLst/>
            <a:gdLst/>
            <a:ahLst/>
            <a:cxnLst/>
            <a:rect l="l" t="t" r="r" b="b"/>
            <a:pathLst>
              <a:path w="75564" h="386714">
                <a:moveTo>
                  <a:pt x="0" y="0"/>
                </a:moveTo>
                <a:lnTo>
                  <a:pt x="75324" y="0"/>
                </a:lnTo>
                <a:lnTo>
                  <a:pt x="75324" y="386724"/>
                </a:lnTo>
                <a:lnTo>
                  <a:pt x="0" y="38672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11639" y="3566392"/>
            <a:ext cx="75565" cy="386715"/>
          </a:xfrm>
          <a:custGeom>
            <a:avLst/>
            <a:gdLst/>
            <a:ahLst/>
            <a:cxnLst/>
            <a:rect l="l" t="t" r="r" b="b"/>
            <a:pathLst>
              <a:path w="75564" h="386714">
                <a:moveTo>
                  <a:pt x="0" y="0"/>
                </a:moveTo>
                <a:lnTo>
                  <a:pt x="75324" y="0"/>
                </a:lnTo>
                <a:lnTo>
                  <a:pt x="75324" y="386724"/>
                </a:lnTo>
                <a:lnTo>
                  <a:pt x="0" y="3867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640470" y="3020679"/>
            <a:ext cx="1101090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710" marR="5080" indent="-334645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Fully-connected  layers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87363" y="3625192"/>
            <a:ext cx="75565" cy="278765"/>
          </a:xfrm>
          <a:custGeom>
            <a:avLst/>
            <a:gdLst/>
            <a:ahLst/>
            <a:cxnLst/>
            <a:rect l="l" t="t" r="r" b="b"/>
            <a:pathLst>
              <a:path w="75564" h="278764">
                <a:moveTo>
                  <a:pt x="0" y="0"/>
                </a:moveTo>
                <a:lnTo>
                  <a:pt x="75299" y="0"/>
                </a:lnTo>
                <a:lnTo>
                  <a:pt x="75299" y="278299"/>
                </a:lnTo>
                <a:lnTo>
                  <a:pt x="0" y="278299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87363" y="3625192"/>
            <a:ext cx="75565" cy="278765"/>
          </a:xfrm>
          <a:custGeom>
            <a:avLst/>
            <a:gdLst/>
            <a:ahLst/>
            <a:cxnLst/>
            <a:rect l="l" t="t" r="r" b="b"/>
            <a:pathLst>
              <a:path w="75564" h="278764">
                <a:moveTo>
                  <a:pt x="0" y="0"/>
                </a:moveTo>
                <a:lnTo>
                  <a:pt x="75299" y="0"/>
                </a:lnTo>
                <a:lnTo>
                  <a:pt x="75299" y="278299"/>
                </a:lnTo>
                <a:lnTo>
                  <a:pt x="0" y="278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210618" y="4109067"/>
            <a:ext cx="111823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Box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coordinates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21664" y="3765142"/>
            <a:ext cx="116839" cy="0"/>
          </a:xfrm>
          <a:custGeom>
            <a:avLst/>
            <a:gdLst/>
            <a:ahLst/>
            <a:cxnLst/>
            <a:rect l="l" t="t" r="r" b="b"/>
            <a:pathLst>
              <a:path w="116839">
                <a:moveTo>
                  <a:pt x="0" y="0"/>
                </a:moveTo>
                <a:lnTo>
                  <a:pt x="116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38363" y="3733667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4"/>
                </a:moveTo>
                <a:lnTo>
                  <a:pt x="86449" y="31474"/>
                </a:lnTo>
                <a:lnTo>
                  <a:pt x="0" y="0"/>
                </a:lnTo>
                <a:lnTo>
                  <a:pt x="0" y="6292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13949" y="1059781"/>
            <a:ext cx="220980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Assume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classification  over C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classes: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408964" y="1720430"/>
            <a:ext cx="197485" cy="286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u="heavy" dirty="0">
                <a:latin typeface="Times New Roman"/>
                <a:cs typeface="Times New Roman"/>
              </a:rPr>
              <a:t>  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411137" y="1444205"/>
            <a:ext cx="2172335" cy="837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Classification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head</a:t>
            </a:r>
            <a:r>
              <a:rPr sz="1800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 marR="640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C numbers  (one per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82984" y="2660374"/>
            <a:ext cx="1968500" cy="1742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Class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agnostic:</a:t>
            </a:r>
            <a:endParaRPr sz="1800">
              <a:latin typeface="Arial"/>
              <a:cs typeface="Arial"/>
            </a:endParaRPr>
          </a:p>
          <a:p>
            <a:pPr marL="12700" marR="3479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4 numbers  (one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box)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800" b="1" spc="-5" dirty="0">
                <a:latin typeface="Arial"/>
                <a:cs typeface="Arial"/>
              </a:rPr>
              <a:t>Class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specific: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C </a:t>
            </a:r>
            <a:r>
              <a:rPr sz="1800" dirty="0">
                <a:latin typeface="Arial"/>
                <a:cs typeface="Arial"/>
              </a:rPr>
              <a:t>x </a:t>
            </a:r>
            <a:r>
              <a:rPr sz="1800" spc="-5" dirty="0">
                <a:latin typeface="Arial"/>
                <a:cs typeface="Arial"/>
              </a:rPr>
              <a:t>4 numbers  (one box per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Aside: Localizing multiple</a:t>
            </a:r>
            <a:r>
              <a:rPr spc="25" dirty="0"/>
              <a:t> </a:t>
            </a:r>
            <a:r>
              <a:rPr spc="-5" dirty="0"/>
              <a:t>objects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3949" y="754983"/>
            <a:ext cx="2693670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Want to localize </a:t>
            </a:r>
            <a:r>
              <a:rPr sz="1800" b="1" spc="-5" dirty="0">
                <a:latin typeface="Arial"/>
                <a:cs typeface="Arial"/>
              </a:rPr>
              <a:t>exactly </a:t>
            </a:r>
            <a:r>
              <a:rPr sz="1800" spc="-5" dirty="0">
                <a:latin typeface="Arial"/>
                <a:cs typeface="Arial"/>
              </a:rPr>
              <a:t>K  objects in each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949" y="1516982"/>
            <a:ext cx="2945765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(e.g. whole cat, cat head, cat  left ear, cat right ear for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K=4)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3374" y="2838221"/>
            <a:ext cx="1494899" cy="1240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93986" y="1695679"/>
            <a:ext cx="3311090" cy="2382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01182" y="4200928"/>
            <a:ext cx="51943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85503" y="2336296"/>
            <a:ext cx="988694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24227" y="3911813"/>
            <a:ext cx="97409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85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Final conv  feature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34589" y="1700334"/>
            <a:ext cx="75565" cy="611505"/>
          </a:xfrm>
          <a:custGeom>
            <a:avLst/>
            <a:gdLst/>
            <a:ahLst/>
            <a:cxnLst/>
            <a:rect l="l" t="t" r="r" b="b"/>
            <a:pathLst>
              <a:path w="75564" h="611505">
                <a:moveTo>
                  <a:pt x="0" y="0"/>
                </a:moveTo>
                <a:lnTo>
                  <a:pt x="75299" y="0"/>
                </a:lnTo>
                <a:lnTo>
                  <a:pt x="75299" y="611358"/>
                </a:lnTo>
                <a:lnTo>
                  <a:pt x="0" y="61135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34589" y="1700334"/>
            <a:ext cx="75565" cy="611505"/>
          </a:xfrm>
          <a:custGeom>
            <a:avLst/>
            <a:gdLst/>
            <a:ahLst/>
            <a:cxnLst/>
            <a:rect l="l" t="t" r="r" b="b"/>
            <a:pathLst>
              <a:path w="75564" h="611505">
                <a:moveTo>
                  <a:pt x="0" y="0"/>
                </a:moveTo>
                <a:lnTo>
                  <a:pt x="75299" y="0"/>
                </a:lnTo>
                <a:lnTo>
                  <a:pt x="75299" y="611358"/>
                </a:lnTo>
                <a:lnTo>
                  <a:pt x="0" y="61135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11639" y="1805233"/>
            <a:ext cx="75565" cy="386715"/>
          </a:xfrm>
          <a:custGeom>
            <a:avLst/>
            <a:gdLst/>
            <a:ahLst/>
            <a:cxnLst/>
            <a:rect l="l" t="t" r="r" b="b"/>
            <a:pathLst>
              <a:path w="75564" h="386714">
                <a:moveTo>
                  <a:pt x="0" y="0"/>
                </a:moveTo>
                <a:lnTo>
                  <a:pt x="75324" y="0"/>
                </a:lnTo>
                <a:lnTo>
                  <a:pt x="75324" y="386711"/>
                </a:lnTo>
                <a:lnTo>
                  <a:pt x="0" y="386711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11639" y="1805233"/>
            <a:ext cx="75565" cy="386715"/>
          </a:xfrm>
          <a:custGeom>
            <a:avLst/>
            <a:gdLst/>
            <a:ahLst/>
            <a:cxnLst/>
            <a:rect l="l" t="t" r="r" b="b"/>
            <a:pathLst>
              <a:path w="75564" h="386714">
                <a:moveTo>
                  <a:pt x="0" y="0"/>
                </a:moveTo>
                <a:lnTo>
                  <a:pt x="75324" y="0"/>
                </a:lnTo>
                <a:lnTo>
                  <a:pt x="75324" y="386711"/>
                </a:lnTo>
                <a:lnTo>
                  <a:pt x="0" y="38671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40470" y="1258484"/>
            <a:ext cx="110109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710" marR="5080" indent="-334645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Fully-connected  layers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84188" y="1716351"/>
            <a:ext cx="75565" cy="637540"/>
          </a:xfrm>
          <a:custGeom>
            <a:avLst/>
            <a:gdLst/>
            <a:ahLst/>
            <a:cxnLst/>
            <a:rect l="l" t="t" r="r" b="b"/>
            <a:pathLst>
              <a:path w="75564" h="637539">
                <a:moveTo>
                  <a:pt x="0" y="0"/>
                </a:moveTo>
                <a:lnTo>
                  <a:pt x="75299" y="0"/>
                </a:lnTo>
                <a:lnTo>
                  <a:pt x="75299" y="637236"/>
                </a:lnTo>
                <a:lnTo>
                  <a:pt x="0" y="63723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84188" y="1716351"/>
            <a:ext cx="75565" cy="637540"/>
          </a:xfrm>
          <a:custGeom>
            <a:avLst/>
            <a:gdLst/>
            <a:ahLst/>
            <a:cxnLst/>
            <a:rect l="l" t="t" r="r" b="b"/>
            <a:pathLst>
              <a:path w="75564" h="637539">
                <a:moveTo>
                  <a:pt x="0" y="0"/>
                </a:moveTo>
                <a:lnTo>
                  <a:pt x="75299" y="0"/>
                </a:lnTo>
                <a:lnTo>
                  <a:pt x="75299" y="637236"/>
                </a:lnTo>
                <a:lnTo>
                  <a:pt x="0" y="637236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44320" y="2347897"/>
            <a:ext cx="8978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Class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scores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21664" y="2003963"/>
            <a:ext cx="116839" cy="0"/>
          </a:xfrm>
          <a:custGeom>
            <a:avLst/>
            <a:gdLst/>
            <a:ahLst/>
            <a:cxnLst/>
            <a:rect l="l" t="t" r="r" b="b"/>
            <a:pathLst>
              <a:path w="116839">
                <a:moveTo>
                  <a:pt x="0" y="0"/>
                </a:moveTo>
                <a:lnTo>
                  <a:pt x="116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38363" y="1972496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2"/>
                </a:moveTo>
                <a:lnTo>
                  <a:pt x="86449" y="31467"/>
                </a:lnTo>
                <a:lnTo>
                  <a:pt x="0" y="0"/>
                </a:lnTo>
                <a:lnTo>
                  <a:pt x="0" y="62932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34589" y="3461518"/>
            <a:ext cx="75565" cy="611505"/>
          </a:xfrm>
          <a:custGeom>
            <a:avLst/>
            <a:gdLst/>
            <a:ahLst/>
            <a:cxnLst/>
            <a:rect l="l" t="t" r="r" b="b"/>
            <a:pathLst>
              <a:path w="75564" h="611504">
                <a:moveTo>
                  <a:pt x="0" y="0"/>
                </a:moveTo>
                <a:lnTo>
                  <a:pt x="75299" y="0"/>
                </a:lnTo>
                <a:lnTo>
                  <a:pt x="75299" y="611348"/>
                </a:lnTo>
                <a:lnTo>
                  <a:pt x="0" y="61134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34589" y="3461518"/>
            <a:ext cx="75565" cy="611505"/>
          </a:xfrm>
          <a:custGeom>
            <a:avLst/>
            <a:gdLst/>
            <a:ahLst/>
            <a:cxnLst/>
            <a:rect l="l" t="t" r="r" b="b"/>
            <a:pathLst>
              <a:path w="75564" h="611504">
                <a:moveTo>
                  <a:pt x="0" y="0"/>
                </a:moveTo>
                <a:lnTo>
                  <a:pt x="75299" y="0"/>
                </a:lnTo>
                <a:lnTo>
                  <a:pt x="75299" y="611348"/>
                </a:lnTo>
                <a:lnTo>
                  <a:pt x="0" y="61134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11639" y="3566392"/>
            <a:ext cx="75565" cy="386715"/>
          </a:xfrm>
          <a:custGeom>
            <a:avLst/>
            <a:gdLst/>
            <a:ahLst/>
            <a:cxnLst/>
            <a:rect l="l" t="t" r="r" b="b"/>
            <a:pathLst>
              <a:path w="75564" h="386714">
                <a:moveTo>
                  <a:pt x="0" y="0"/>
                </a:moveTo>
                <a:lnTo>
                  <a:pt x="75324" y="0"/>
                </a:lnTo>
                <a:lnTo>
                  <a:pt x="75324" y="386724"/>
                </a:lnTo>
                <a:lnTo>
                  <a:pt x="0" y="38672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11639" y="3566392"/>
            <a:ext cx="75565" cy="386715"/>
          </a:xfrm>
          <a:custGeom>
            <a:avLst/>
            <a:gdLst/>
            <a:ahLst/>
            <a:cxnLst/>
            <a:rect l="l" t="t" r="r" b="b"/>
            <a:pathLst>
              <a:path w="75564" h="386714">
                <a:moveTo>
                  <a:pt x="0" y="0"/>
                </a:moveTo>
                <a:lnTo>
                  <a:pt x="75324" y="0"/>
                </a:lnTo>
                <a:lnTo>
                  <a:pt x="75324" y="386724"/>
                </a:lnTo>
                <a:lnTo>
                  <a:pt x="0" y="3867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640470" y="3020679"/>
            <a:ext cx="1101090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710" marR="5080" indent="-334645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Fully-connected  layers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687363" y="3625192"/>
            <a:ext cx="75565" cy="278765"/>
          </a:xfrm>
          <a:custGeom>
            <a:avLst/>
            <a:gdLst/>
            <a:ahLst/>
            <a:cxnLst/>
            <a:rect l="l" t="t" r="r" b="b"/>
            <a:pathLst>
              <a:path w="75564" h="278764">
                <a:moveTo>
                  <a:pt x="0" y="0"/>
                </a:moveTo>
                <a:lnTo>
                  <a:pt x="75299" y="0"/>
                </a:lnTo>
                <a:lnTo>
                  <a:pt x="75299" y="278299"/>
                </a:lnTo>
                <a:lnTo>
                  <a:pt x="0" y="278299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87363" y="3625192"/>
            <a:ext cx="75565" cy="278765"/>
          </a:xfrm>
          <a:custGeom>
            <a:avLst/>
            <a:gdLst/>
            <a:ahLst/>
            <a:cxnLst/>
            <a:rect l="l" t="t" r="r" b="b"/>
            <a:pathLst>
              <a:path w="75564" h="278764">
                <a:moveTo>
                  <a:pt x="0" y="0"/>
                </a:moveTo>
                <a:lnTo>
                  <a:pt x="75299" y="0"/>
                </a:lnTo>
                <a:lnTo>
                  <a:pt x="75299" y="278299"/>
                </a:lnTo>
                <a:lnTo>
                  <a:pt x="0" y="278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210618" y="4109067"/>
            <a:ext cx="111823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Box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coordinates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421664" y="3765142"/>
            <a:ext cx="116839" cy="0"/>
          </a:xfrm>
          <a:custGeom>
            <a:avLst/>
            <a:gdLst/>
            <a:ahLst/>
            <a:cxnLst/>
            <a:rect l="l" t="t" r="r" b="b"/>
            <a:pathLst>
              <a:path w="116839">
                <a:moveTo>
                  <a:pt x="0" y="0"/>
                </a:moveTo>
                <a:lnTo>
                  <a:pt x="116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38363" y="3733667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4"/>
                </a:moveTo>
                <a:lnTo>
                  <a:pt x="86449" y="31474"/>
                </a:lnTo>
                <a:lnTo>
                  <a:pt x="0" y="0"/>
                </a:lnTo>
                <a:lnTo>
                  <a:pt x="0" y="6292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662559" y="3598004"/>
            <a:ext cx="2058035" cy="561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K </a:t>
            </a:r>
            <a:r>
              <a:rPr sz="1800" dirty="0">
                <a:latin typeface="Arial"/>
                <a:cs typeface="Arial"/>
              </a:rPr>
              <a:t>x </a:t>
            </a:r>
            <a:r>
              <a:rPr sz="1800" spc="-5" dirty="0">
                <a:latin typeface="Arial"/>
                <a:cs typeface="Arial"/>
              </a:rPr>
              <a:t>4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numbers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(one box per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object)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Idea #2: Sliding</a:t>
            </a:r>
            <a:r>
              <a:rPr spc="-25" dirty="0"/>
              <a:t> </a:t>
            </a:r>
            <a:r>
              <a:rPr spc="-5" dirty="0"/>
              <a:t>Window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22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98138" y="987421"/>
            <a:ext cx="3448050" cy="2729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8615" marR="5080" indent="-335915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Run classification + regression network  at multiple locations on a high-  resolution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●"/>
            </a:pPr>
            <a:endParaRPr sz="1450">
              <a:latin typeface="Times New Roman"/>
              <a:cs typeface="Times New Roman"/>
            </a:endParaRPr>
          </a:p>
          <a:p>
            <a:pPr marL="348615" marR="365125" indent="-335915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Convert fully-connected layers into  convolutional layers for efficient  computation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400">
              <a:latin typeface="Times New Roman"/>
              <a:cs typeface="Times New Roman"/>
            </a:endParaRPr>
          </a:p>
          <a:p>
            <a:pPr marL="348615" indent="-335915">
              <a:lnSpc>
                <a:spcPts val="1664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Combine classifier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348615" marR="78740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latin typeface="Arial"/>
                <a:cs typeface="Arial"/>
              </a:rPr>
              <a:t>regressor predictions </a:t>
            </a:r>
            <a:r>
              <a:rPr sz="1400" dirty="0">
                <a:latin typeface="Arial"/>
                <a:cs typeface="Arial"/>
              </a:rPr>
              <a:t>across </a:t>
            </a:r>
            <a:r>
              <a:rPr sz="1400" spc="-5" dirty="0">
                <a:latin typeface="Arial"/>
                <a:cs typeface="Arial"/>
              </a:rPr>
              <a:t>all scales  for final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prediction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Sliding Window:</a:t>
            </a:r>
            <a:r>
              <a:rPr spc="-20" dirty="0"/>
              <a:t> </a:t>
            </a:r>
            <a:r>
              <a:rPr spc="-5" dirty="0"/>
              <a:t>Overfeat</a:t>
            </a:r>
          </a:p>
        </p:txBody>
      </p:sp>
      <p:sp>
        <p:nvSpPr>
          <p:cNvPr id="5" name="object 5"/>
          <p:cNvSpPr/>
          <p:nvPr/>
        </p:nvSpPr>
        <p:spPr>
          <a:xfrm>
            <a:off x="660373" y="1907748"/>
            <a:ext cx="1342497" cy="1240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5430" y="3308428"/>
            <a:ext cx="1092200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Image: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221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6545" y="2002445"/>
            <a:ext cx="718185" cy="1050925"/>
          </a:xfrm>
          <a:custGeom>
            <a:avLst/>
            <a:gdLst/>
            <a:ahLst/>
            <a:cxnLst/>
            <a:rect l="l" t="t" r="r" b="b"/>
            <a:pathLst>
              <a:path w="718185" h="1050925">
                <a:moveTo>
                  <a:pt x="0" y="0"/>
                </a:moveTo>
                <a:lnTo>
                  <a:pt x="717898" y="179474"/>
                </a:lnTo>
                <a:lnTo>
                  <a:pt x="717898" y="871423"/>
                </a:lnTo>
                <a:lnTo>
                  <a:pt x="0" y="10508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13551" y="1467659"/>
            <a:ext cx="964565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Convolution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+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88118" y="2473344"/>
            <a:ext cx="765810" cy="295275"/>
          </a:xfrm>
          <a:custGeom>
            <a:avLst/>
            <a:gdLst/>
            <a:ahLst/>
            <a:cxnLst/>
            <a:rect l="l" t="t" r="r" b="b"/>
            <a:pathLst>
              <a:path w="765810" h="295275">
                <a:moveTo>
                  <a:pt x="0" y="0"/>
                </a:moveTo>
                <a:lnTo>
                  <a:pt x="765298" y="0"/>
                </a:lnTo>
                <a:lnTo>
                  <a:pt x="765298" y="295199"/>
                </a:lnTo>
                <a:lnTo>
                  <a:pt x="0" y="295199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88118" y="2374945"/>
            <a:ext cx="864235" cy="393700"/>
          </a:xfrm>
          <a:custGeom>
            <a:avLst/>
            <a:gdLst/>
            <a:ahLst/>
            <a:cxnLst/>
            <a:rect l="l" t="t" r="r" b="b"/>
            <a:pathLst>
              <a:path w="864235" h="393700">
                <a:moveTo>
                  <a:pt x="0" y="98399"/>
                </a:moveTo>
                <a:lnTo>
                  <a:pt x="98399" y="0"/>
                </a:lnTo>
                <a:lnTo>
                  <a:pt x="863698" y="0"/>
                </a:lnTo>
                <a:lnTo>
                  <a:pt x="863698" y="295199"/>
                </a:lnTo>
                <a:lnTo>
                  <a:pt x="765298" y="393599"/>
                </a:lnTo>
                <a:lnTo>
                  <a:pt x="0" y="393599"/>
                </a:lnTo>
                <a:lnTo>
                  <a:pt x="0" y="983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88118" y="2374945"/>
            <a:ext cx="864235" cy="98425"/>
          </a:xfrm>
          <a:custGeom>
            <a:avLst/>
            <a:gdLst/>
            <a:ahLst/>
            <a:cxnLst/>
            <a:rect l="l" t="t" r="r" b="b"/>
            <a:pathLst>
              <a:path w="864235" h="98425">
                <a:moveTo>
                  <a:pt x="0" y="98399"/>
                </a:moveTo>
                <a:lnTo>
                  <a:pt x="765298" y="98399"/>
                </a:lnTo>
                <a:lnTo>
                  <a:pt x="8636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53417" y="2473344"/>
            <a:ext cx="0" cy="295275"/>
          </a:xfrm>
          <a:custGeom>
            <a:avLst/>
            <a:gdLst/>
            <a:ahLst/>
            <a:cxnLst/>
            <a:rect l="l" t="t" r="r" b="b"/>
            <a:pathLst>
              <a:path h="295275">
                <a:moveTo>
                  <a:pt x="0" y="0"/>
                </a:moveTo>
                <a:lnTo>
                  <a:pt x="0" y="295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78847" y="3075816"/>
            <a:ext cx="108267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 marR="5080" indent="-4445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Feature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map:  1024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5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96464" y="979022"/>
            <a:ext cx="106680" cy="1240790"/>
          </a:xfrm>
          <a:custGeom>
            <a:avLst/>
            <a:gdLst/>
            <a:ahLst/>
            <a:cxnLst/>
            <a:rect l="l" t="t" r="r" b="b"/>
            <a:pathLst>
              <a:path w="106679" h="1240789">
                <a:moveTo>
                  <a:pt x="0" y="0"/>
                </a:moveTo>
                <a:lnTo>
                  <a:pt x="106499" y="0"/>
                </a:lnTo>
                <a:lnTo>
                  <a:pt x="106499" y="1240197"/>
                </a:lnTo>
                <a:lnTo>
                  <a:pt x="0" y="1240197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96464" y="979022"/>
            <a:ext cx="106680" cy="1240790"/>
          </a:xfrm>
          <a:custGeom>
            <a:avLst/>
            <a:gdLst/>
            <a:ahLst/>
            <a:cxnLst/>
            <a:rect l="l" t="t" r="r" b="b"/>
            <a:pathLst>
              <a:path w="106679" h="1240789">
                <a:moveTo>
                  <a:pt x="0" y="0"/>
                </a:moveTo>
                <a:lnTo>
                  <a:pt x="106499" y="0"/>
                </a:lnTo>
                <a:lnTo>
                  <a:pt x="106499" y="1240197"/>
                </a:lnTo>
                <a:lnTo>
                  <a:pt x="0" y="12401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03663" y="979022"/>
            <a:ext cx="106680" cy="1240790"/>
          </a:xfrm>
          <a:custGeom>
            <a:avLst/>
            <a:gdLst/>
            <a:ahLst/>
            <a:cxnLst/>
            <a:rect l="l" t="t" r="r" b="b"/>
            <a:pathLst>
              <a:path w="106679" h="1240789">
                <a:moveTo>
                  <a:pt x="0" y="0"/>
                </a:moveTo>
                <a:lnTo>
                  <a:pt x="106499" y="0"/>
                </a:lnTo>
                <a:lnTo>
                  <a:pt x="106499" y="1240197"/>
                </a:lnTo>
                <a:lnTo>
                  <a:pt x="0" y="1240197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03663" y="979022"/>
            <a:ext cx="106680" cy="1240790"/>
          </a:xfrm>
          <a:custGeom>
            <a:avLst/>
            <a:gdLst/>
            <a:ahLst/>
            <a:cxnLst/>
            <a:rect l="l" t="t" r="r" b="b"/>
            <a:pathLst>
              <a:path w="106679" h="1240789">
                <a:moveTo>
                  <a:pt x="0" y="0"/>
                </a:moveTo>
                <a:lnTo>
                  <a:pt x="106499" y="0"/>
                </a:lnTo>
                <a:lnTo>
                  <a:pt x="106499" y="1240197"/>
                </a:lnTo>
                <a:lnTo>
                  <a:pt x="0" y="12401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71710" y="1148522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71710" y="1148522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96464" y="2780644"/>
            <a:ext cx="106680" cy="1240790"/>
          </a:xfrm>
          <a:custGeom>
            <a:avLst/>
            <a:gdLst/>
            <a:ahLst/>
            <a:cxnLst/>
            <a:rect l="l" t="t" r="r" b="b"/>
            <a:pathLst>
              <a:path w="106679" h="1240789">
                <a:moveTo>
                  <a:pt x="0" y="0"/>
                </a:moveTo>
                <a:lnTo>
                  <a:pt x="106499" y="0"/>
                </a:lnTo>
                <a:lnTo>
                  <a:pt x="106499" y="1240197"/>
                </a:lnTo>
                <a:lnTo>
                  <a:pt x="0" y="1240197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96464" y="2780644"/>
            <a:ext cx="106680" cy="1240790"/>
          </a:xfrm>
          <a:custGeom>
            <a:avLst/>
            <a:gdLst/>
            <a:ahLst/>
            <a:cxnLst/>
            <a:rect l="l" t="t" r="r" b="b"/>
            <a:pathLst>
              <a:path w="106679" h="1240789">
                <a:moveTo>
                  <a:pt x="0" y="0"/>
                </a:moveTo>
                <a:lnTo>
                  <a:pt x="106499" y="0"/>
                </a:lnTo>
                <a:lnTo>
                  <a:pt x="106499" y="1240197"/>
                </a:lnTo>
                <a:lnTo>
                  <a:pt x="0" y="12401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03663" y="3032643"/>
            <a:ext cx="106680" cy="630555"/>
          </a:xfrm>
          <a:custGeom>
            <a:avLst/>
            <a:gdLst/>
            <a:ahLst/>
            <a:cxnLst/>
            <a:rect l="l" t="t" r="r" b="b"/>
            <a:pathLst>
              <a:path w="106679" h="630554">
                <a:moveTo>
                  <a:pt x="0" y="0"/>
                </a:moveTo>
                <a:lnTo>
                  <a:pt x="106499" y="0"/>
                </a:lnTo>
                <a:lnTo>
                  <a:pt x="106499" y="630298"/>
                </a:lnTo>
                <a:lnTo>
                  <a:pt x="0" y="6302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03663" y="3032643"/>
            <a:ext cx="106680" cy="630555"/>
          </a:xfrm>
          <a:custGeom>
            <a:avLst/>
            <a:gdLst/>
            <a:ahLst/>
            <a:cxnLst/>
            <a:rect l="l" t="t" r="r" b="b"/>
            <a:pathLst>
              <a:path w="106679" h="630554">
                <a:moveTo>
                  <a:pt x="0" y="0"/>
                </a:moveTo>
                <a:lnTo>
                  <a:pt x="106499" y="0"/>
                </a:lnTo>
                <a:lnTo>
                  <a:pt x="106499" y="630298"/>
                </a:lnTo>
                <a:lnTo>
                  <a:pt x="0" y="6302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924007" y="4201157"/>
            <a:ext cx="42100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4096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37757" y="4124957"/>
            <a:ext cx="42100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1024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76447" y="4045611"/>
            <a:ext cx="70739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921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Boxes:  1000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939361" y="612536"/>
            <a:ext cx="42100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4096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46558" y="612536"/>
            <a:ext cx="42100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4096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55225" y="546496"/>
            <a:ext cx="109220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980" marR="5080" indent="-33591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Class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scores:  1000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204691" y="1694971"/>
            <a:ext cx="654685" cy="779780"/>
          </a:xfrm>
          <a:custGeom>
            <a:avLst/>
            <a:gdLst/>
            <a:ahLst/>
            <a:cxnLst/>
            <a:rect l="l" t="t" r="r" b="b"/>
            <a:pathLst>
              <a:path w="654685" h="779780">
                <a:moveTo>
                  <a:pt x="0" y="779773"/>
                </a:moveTo>
                <a:lnTo>
                  <a:pt x="654473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23015" y="1595644"/>
            <a:ext cx="120014" cy="130175"/>
          </a:xfrm>
          <a:custGeom>
            <a:avLst/>
            <a:gdLst/>
            <a:ahLst/>
            <a:cxnLst/>
            <a:rect l="l" t="t" r="r" b="b"/>
            <a:pathLst>
              <a:path w="120014" h="130175">
                <a:moveTo>
                  <a:pt x="72299" y="129669"/>
                </a:moveTo>
                <a:lnTo>
                  <a:pt x="119524" y="0"/>
                </a:lnTo>
                <a:lnTo>
                  <a:pt x="0" y="68984"/>
                </a:lnTo>
                <a:lnTo>
                  <a:pt x="72299" y="12966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91391" y="2621044"/>
            <a:ext cx="654050" cy="767715"/>
          </a:xfrm>
          <a:custGeom>
            <a:avLst/>
            <a:gdLst/>
            <a:ahLst/>
            <a:cxnLst/>
            <a:rect l="l" t="t" r="r" b="b"/>
            <a:pathLst>
              <a:path w="654050" h="767714">
                <a:moveTo>
                  <a:pt x="0" y="0"/>
                </a:moveTo>
                <a:lnTo>
                  <a:pt x="653523" y="767373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08990" y="3357818"/>
            <a:ext cx="120014" cy="129539"/>
          </a:xfrm>
          <a:custGeom>
            <a:avLst/>
            <a:gdLst/>
            <a:ahLst/>
            <a:cxnLst/>
            <a:rect l="l" t="t" r="r" b="b"/>
            <a:pathLst>
              <a:path w="120014" h="129539">
                <a:moveTo>
                  <a:pt x="0" y="61199"/>
                </a:moveTo>
                <a:lnTo>
                  <a:pt x="120024" y="129324"/>
                </a:lnTo>
                <a:lnTo>
                  <a:pt x="71874" y="0"/>
                </a:lnTo>
                <a:lnTo>
                  <a:pt x="0" y="611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37214" y="1591171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4">
                <a:moveTo>
                  <a:pt x="0" y="0"/>
                </a:moveTo>
                <a:lnTo>
                  <a:pt x="3607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97963" y="1543974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4"/>
                </a:moveTo>
                <a:lnTo>
                  <a:pt x="129674" y="47197"/>
                </a:lnTo>
                <a:lnTo>
                  <a:pt x="0" y="0"/>
                </a:lnTo>
                <a:lnTo>
                  <a:pt x="0" y="94394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320887" y="1563596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07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81636" y="1516399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5">
                <a:moveTo>
                  <a:pt x="0" y="94394"/>
                </a:moveTo>
                <a:lnTo>
                  <a:pt x="129674" y="47197"/>
                </a:lnTo>
                <a:lnTo>
                  <a:pt x="0" y="0"/>
                </a:lnTo>
                <a:lnTo>
                  <a:pt x="0" y="94394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67639" y="3360193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4">
                <a:moveTo>
                  <a:pt x="0" y="0"/>
                </a:moveTo>
                <a:lnTo>
                  <a:pt x="3607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28388" y="3312993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77112" y="3360193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07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37861" y="3312993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7769307" y="1386446"/>
            <a:ext cx="67754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340" marR="5080" indent="-16827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Softmax  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761969" y="3226215"/>
            <a:ext cx="80645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 marR="5080" indent="-23241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Euclidean  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976260" y="2908169"/>
            <a:ext cx="307975" cy="901700"/>
          </a:xfrm>
          <a:custGeom>
            <a:avLst/>
            <a:gdLst/>
            <a:ahLst/>
            <a:cxnLst/>
            <a:rect l="l" t="t" r="r" b="b"/>
            <a:pathLst>
              <a:path w="307975" h="901700">
                <a:moveTo>
                  <a:pt x="0" y="0"/>
                </a:moveTo>
                <a:lnTo>
                  <a:pt x="307499" y="0"/>
                </a:lnTo>
                <a:lnTo>
                  <a:pt x="307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976260" y="2908169"/>
            <a:ext cx="307975" cy="901700"/>
          </a:xfrm>
          <a:custGeom>
            <a:avLst/>
            <a:gdLst/>
            <a:ahLst/>
            <a:cxnLst/>
            <a:rect l="l" t="t" r="r" b="b"/>
            <a:pathLst>
              <a:path w="307975" h="901700">
                <a:moveTo>
                  <a:pt x="0" y="0"/>
                </a:moveTo>
                <a:lnTo>
                  <a:pt x="307499" y="0"/>
                </a:lnTo>
                <a:lnTo>
                  <a:pt x="307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39824" y="736146"/>
            <a:ext cx="1921510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Winner of ILSVRC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2013  localization challenge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4562701" y="2767152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472175" y="3026708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412072" y="3051406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448020" y="1227134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409795" y="1227134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562701" y="2081058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1224" y="4236948"/>
            <a:ext cx="3549015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299"/>
              </a:lnSpc>
            </a:pPr>
            <a:r>
              <a:rPr sz="1100" spc="-5" dirty="0">
                <a:latin typeface="Arial"/>
                <a:cs typeface="Arial"/>
              </a:rPr>
              <a:t>Sermanet et al, “Integrated Recognition, Localization and  Detection using Convolutional Networks”, ICLR</a:t>
            </a:r>
            <a:r>
              <a:rPr sz="1100" spc="10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2014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0148" y="1902846"/>
            <a:ext cx="1343025" cy="1240790"/>
          </a:xfrm>
          <a:custGeom>
            <a:avLst/>
            <a:gdLst/>
            <a:ahLst/>
            <a:cxnLst/>
            <a:rect l="l" t="t" r="r" b="b"/>
            <a:pathLst>
              <a:path w="1343025" h="1240789">
                <a:moveTo>
                  <a:pt x="0" y="0"/>
                </a:moveTo>
                <a:lnTo>
                  <a:pt x="1342497" y="0"/>
                </a:lnTo>
                <a:lnTo>
                  <a:pt x="1342497" y="1240197"/>
                </a:lnTo>
                <a:lnTo>
                  <a:pt x="0" y="12401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Sliding Window:</a:t>
            </a:r>
            <a:r>
              <a:rPr spc="-20" dirty="0"/>
              <a:t> </a:t>
            </a:r>
            <a:r>
              <a:rPr spc="-5" dirty="0"/>
              <a:t>Overfeat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1027" y="3318588"/>
            <a:ext cx="116141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 marR="5080" indent="-3492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Network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input:  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221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41993" y="1693296"/>
            <a:ext cx="1796046" cy="16593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79114" y="3510888"/>
            <a:ext cx="112204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" marR="5080" indent="-1524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Larger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257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257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24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0148" y="1902846"/>
            <a:ext cx="1343025" cy="1240790"/>
          </a:xfrm>
          <a:custGeom>
            <a:avLst/>
            <a:gdLst/>
            <a:ahLst/>
            <a:cxnLst/>
            <a:rect l="l" t="t" r="r" b="b"/>
            <a:pathLst>
              <a:path w="1343025" h="1240789">
                <a:moveTo>
                  <a:pt x="0" y="0"/>
                </a:moveTo>
                <a:lnTo>
                  <a:pt x="1342497" y="0"/>
                </a:lnTo>
                <a:lnTo>
                  <a:pt x="1342497" y="1240197"/>
                </a:lnTo>
                <a:lnTo>
                  <a:pt x="0" y="12401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Sliding Window:</a:t>
            </a:r>
            <a:r>
              <a:rPr spc="-20" dirty="0"/>
              <a:t> </a:t>
            </a:r>
            <a:r>
              <a:rPr spc="-5" dirty="0"/>
              <a:t>Overfeat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1027" y="3318588"/>
            <a:ext cx="116141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 marR="5080" indent="-3492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Network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input:  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221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41993" y="1693296"/>
            <a:ext cx="1796046" cy="16593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41993" y="1693296"/>
            <a:ext cx="1343025" cy="1240790"/>
          </a:xfrm>
          <a:custGeom>
            <a:avLst/>
            <a:gdLst/>
            <a:ahLst/>
            <a:cxnLst/>
            <a:rect l="l" t="t" r="r" b="b"/>
            <a:pathLst>
              <a:path w="1343025" h="1240789">
                <a:moveTo>
                  <a:pt x="0" y="0"/>
                </a:moveTo>
                <a:lnTo>
                  <a:pt x="1342497" y="0"/>
                </a:lnTo>
                <a:lnTo>
                  <a:pt x="1342497" y="1240197"/>
                </a:lnTo>
                <a:lnTo>
                  <a:pt x="0" y="12401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52467" y="1759746"/>
            <a:ext cx="977900" cy="1383665"/>
          </a:xfrm>
          <a:custGeom>
            <a:avLst/>
            <a:gdLst/>
            <a:ahLst/>
            <a:cxnLst/>
            <a:rect l="l" t="t" r="r" b="b"/>
            <a:pathLst>
              <a:path w="977900" h="1383664">
                <a:moveTo>
                  <a:pt x="0" y="0"/>
                </a:moveTo>
                <a:lnTo>
                  <a:pt x="977698" y="0"/>
                </a:lnTo>
                <a:lnTo>
                  <a:pt x="977698" y="1383297"/>
                </a:lnTo>
                <a:lnTo>
                  <a:pt x="0" y="13832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9114" y="3510888"/>
            <a:ext cx="112204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" marR="5080" indent="-1524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Larger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257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257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427449" y="1878296"/>
          <a:ext cx="1293196" cy="12797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6598"/>
                <a:gridCol w="646598"/>
              </a:tblGrid>
              <a:tr h="6699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94945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9823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6231624" y="3504239"/>
            <a:ext cx="1694814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0" marR="5080" indent="-59753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Classification scores:  P(cat)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0148" y="1902846"/>
            <a:ext cx="1343025" cy="1240790"/>
          </a:xfrm>
          <a:custGeom>
            <a:avLst/>
            <a:gdLst/>
            <a:ahLst/>
            <a:cxnLst/>
            <a:rect l="l" t="t" r="r" b="b"/>
            <a:pathLst>
              <a:path w="1343025" h="1240789">
                <a:moveTo>
                  <a:pt x="0" y="0"/>
                </a:moveTo>
                <a:lnTo>
                  <a:pt x="1342497" y="0"/>
                </a:lnTo>
                <a:lnTo>
                  <a:pt x="1342497" y="1240197"/>
                </a:lnTo>
                <a:lnTo>
                  <a:pt x="0" y="12401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Sliding Window:</a:t>
            </a:r>
            <a:r>
              <a:rPr spc="-20" dirty="0"/>
              <a:t> </a:t>
            </a:r>
            <a:r>
              <a:rPr spc="-5" dirty="0"/>
              <a:t>Overfeat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1027" y="3318588"/>
            <a:ext cx="116141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 marR="5080" indent="-3492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Network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input:  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221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41993" y="1693296"/>
            <a:ext cx="1796046" cy="16593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28592" y="1779546"/>
            <a:ext cx="977900" cy="1450340"/>
          </a:xfrm>
          <a:custGeom>
            <a:avLst/>
            <a:gdLst/>
            <a:ahLst/>
            <a:cxnLst/>
            <a:rect l="l" t="t" r="r" b="b"/>
            <a:pathLst>
              <a:path w="977900" h="1450339">
                <a:moveTo>
                  <a:pt x="0" y="0"/>
                </a:moveTo>
                <a:lnTo>
                  <a:pt x="977698" y="0"/>
                </a:lnTo>
                <a:lnTo>
                  <a:pt x="977698" y="1450197"/>
                </a:lnTo>
                <a:lnTo>
                  <a:pt x="0" y="14501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427449" y="1878296"/>
          <a:ext cx="1293196" cy="12797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6598"/>
                <a:gridCol w="646598"/>
              </a:tblGrid>
              <a:tr h="6699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94945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0.75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9823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6231624" y="3504239"/>
            <a:ext cx="1694814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0" marR="5080" indent="-59753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Classification scores:  P(cat)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9114" y="3510888"/>
            <a:ext cx="112204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" marR="5080" indent="-1524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Larger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257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257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95542" y="1693296"/>
            <a:ext cx="1343025" cy="1240790"/>
          </a:xfrm>
          <a:custGeom>
            <a:avLst/>
            <a:gdLst/>
            <a:ahLst/>
            <a:cxnLst/>
            <a:rect l="l" t="t" r="r" b="b"/>
            <a:pathLst>
              <a:path w="1343025" h="1240789">
                <a:moveTo>
                  <a:pt x="0" y="0"/>
                </a:moveTo>
                <a:lnTo>
                  <a:pt x="1342497" y="0"/>
                </a:lnTo>
                <a:lnTo>
                  <a:pt x="1342497" y="1240197"/>
                </a:lnTo>
                <a:lnTo>
                  <a:pt x="0" y="12401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26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0148" y="1902846"/>
            <a:ext cx="1343025" cy="1240790"/>
          </a:xfrm>
          <a:custGeom>
            <a:avLst/>
            <a:gdLst/>
            <a:ahLst/>
            <a:cxnLst/>
            <a:rect l="l" t="t" r="r" b="b"/>
            <a:pathLst>
              <a:path w="1343025" h="1240789">
                <a:moveTo>
                  <a:pt x="0" y="0"/>
                </a:moveTo>
                <a:lnTo>
                  <a:pt x="1342497" y="0"/>
                </a:lnTo>
                <a:lnTo>
                  <a:pt x="1342497" y="1240197"/>
                </a:lnTo>
                <a:lnTo>
                  <a:pt x="0" y="12401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Sliding Window:</a:t>
            </a:r>
            <a:r>
              <a:rPr spc="-20" dirty="0"/>
              <a:t> </a:t>
            </a:r>
            <a:r>
              <a:rPr spc="-5" dirty="0"/>
              <a:t>Overfeat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1027" y="3318588"/>
            <a:ext cx="116141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 marR="5080" indent="-3492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Network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input:  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221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41993" y="1693296"/>
            <a:ext cx="1796046" cy="16593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41993" y="2112420"/>
            <a:ext cx="1343025" cy="1240790"/>
          </a:xfrm>
          <a:custGeom>
            <a:avLst/>
            <a:gdLst/>
            <a:ahLst/>
            <a:cxnLst/>
            <a:rect l="l" t="t" r="r" b="b"/>
            <a:pathLst>
              <a:path w="1343025" h="1240789">
                <a:moveTo>
                  <a:pt x="0" y="0"/>
                </a:moveTo>
                <a:lnTo>
                  <a:pt x="1342497" y="0"/>
                </a:lnTo>
                <a:lnTo>
                  <a:pt x="1342497" y="1240197"/>
                </a:lnTo>
                <a:lnTo>
                  <a:pt x="0" y="12401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72642" y="1902846"/>
            <a:ext cx="1215390" cy="1383665"/>
          </a:xfrm>
          <a:custGeom>
            <a:avLst/>
            <a:gdLst/>
            <a:ahLst/>
            <a:cxnLst/>
            <a:rect l="l" t="t" r="r" b="b"/>
            <a:pathLst>
              <a:path w="1215389" h="1383664">
                <a:moveTo>
                  <a:pt x="0" y="0"/>
                </a:moveTo>
                <a:lnTo>
                  <a:pt x="1215297" y="0"/>
                </a:lnTo>
                <a:lnTo>
                  <a:pt x="1215297" y="1383297"/>
                </a:lnTo>
                <a:lnTo>
                  <a:pt x="0" y="13832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427449" y="1878296"/>
          <a:ext cx="1293196" cy="12797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6598"/>
                <a:gridCol w="646598"/>
              </a:tblGrid>
              <a:tr h="6699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0.75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98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27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231624" y="3504239"/>
            <a:ext cx="1694814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0" marR="5080" indent="-59753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Classification scores:  P(cat)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79114" y="3510888"/>
            <a:ext cx="112204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" marR="5080" indent="-1524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Larger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257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257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2117" rIns="0" bIns="0" rtlCol="0">
            <a:spAutoFit/>
          </a:bodyPr>
          <a:lstStyle/>
          <a:p>
            <a:pPr marL="851535">
              <a:lnSpc>
                <a:spcPct val="100000"/>
              </a:lnSpc>
            </a:pPr>
            <a:r>
              <a:rPr sz="4800" spc="15" dirty="0"/>
              <a:t>Localization </a:t>
            </a:r>
            <a:r>
              <a:rPr sz="4800" spc="25" dirty="0"/>
              <a:t>and</a:t>
            </a:r>
            <a:r>
              <a:rPr sz="4800" spc="-45" dirty="0"/>
              <a:t> </a:t>
            </a:r>
            <a:r>
              <a:rPr sz="4800" spc="35" dirty="0"/>
              <a:t>Detection</a:t>
            </a:r>
            <a:endParaRPr sz="4800"/>
          </a:p>
        </p:txBody>
      </p:sp>
      <p:sp>
        <p:nvSpPr>
          <p:cNvPr id="5" name="object 5"/>
          <p:cNvSpPr/>
          <p:nvPr/>
        </p:nvSpPr>
        <p:spPr>
          <a:xfrm>
            <a:off x="967023" y="1039597"/>
            <a:ext cx="7209910" cy="3288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75940" y="4379726"/>
            <a:ext cx="2717800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Results from Faster R-CNN, Ren et al</a:t>
            </a:r>
            <a:r>
              <a:rPr sz="1100" spc="5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2015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9118" y="4729012"/>
            <a:ext cx="12388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8</a:t>
            </a:r>
            <a:r>
              <a:rPr sz="2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12343" y="4737560"/>
            <a:ext cx="1670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0148" y="1902846"/>
            <a:ext cx="1343025" cy="1240790"/>
          </a:xfrm>
          <a:custGeom>
            <a:avLst/>
            <a:gdLst/>
            <a:ahLst/>
            <a:cxnLst/>
            <a:rect l="l" t="t" r="r" b="b"/>
            <a:pathLst>
              <a:path w="1343025" h="1240789">
                <a:moveTo>
                  <a:pt x="0" y="0"/>
                </a:moveTo>
                <a:lnTo>
                  <a:pt x="1342497" y="0"/>
                </a:lnTo>
                <a:lnTo>
                  <a:pt x="1342497" y="1240197"/>
                </a:lnTo>
                <a:lnTo>
                  <a:pt x="0" y="12401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Sliding Window:</a:t>
            </a:r>
            <a:r>
              <a:rPr spc="-20" dirty="0"/>
              <a:t> </a:t>
            </a:r>
            <a:r>
              <a:rPr spc="-5" dirty="0"/>
              <a:t>Overfeat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1027" y="3318588"/>
            <a:ext cx="116141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 marR="5080" indent="-3492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Network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input:  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221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41993" y="1693296"/>
            <a:ext cx="1796046" cy="16593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39417" y="1969321"/>
            <a:ext cx="977900" cy="1383665"/>
          </a:xfrm>
          <a:custGeom>
            <a:avLst/>
            <a:gdLst/>
            <a:ahLst/>
            <a:cxnLst/>
            <a:rect l="l" t="t" r="r" b="b"/>
            <a:pathLst>
              <a:path w="977900" h="1383664">
                <a:moveTo>
                  <a:pt x="0" y="0"/>
                </a:moveTo>
                <a:lnTo>
                  <a:pt x="977698" y="0"/>
                </a:lnTo>
                <a:lnTo>
                  <a:pt x="977698" y="1383297"/>
                </a:lnTo>
                <a:lnTo>
                  <a:pt x="0" y="13832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427449" y="1878296"/>
          <a:ext cx="1293196" cy="12797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6598"/>
                <a:gridCol w="646598"/>
              </a:tblGrid>
              <a:tr h="6699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0.75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98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6231624" y="3504239"/>
            <a:ext cx="1694814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0" marR="5080" indent="-59753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Classification scores:  P(cat)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9114" y="3510888"/>
            <a:ext cx="112204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" marR="5080" indent="-1524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Larger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257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257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04717" y="2112420"/>
            <a:ext cx="1343025" cy="1240790"/>
          </a:xfrm>
          <a:custGeom>
            <a:avLst/>
            <a:gdLst/>
            <a:ahLst/>
            <a:cxnLst/>
            <a:rect l="l" t="t" r="r" b="b"/>
            <a:pathLst>
              <a:path w="1343025" h="1240789">
                <a:moveTo>
                  <a:pt x="0" y="0"/>
                </a:moveTo>
                <a:lnTo>
                  <a:pt x="1342497" y="0"/>
                </a:lnTo>
                <a:lnTo>
                  <a:pt x="1342497" y="1240197"/>
                </a:lnTo>
                <a:lnTo>
                  <a:pt x="0" y="12401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28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0148" y="1902846"/>
            <a:ext cx="1343025" cy="1240790"/>
          </a:xfrm>
          <a:custGeom>
            <a:avLst/>
            <a:gdLst/>
            <a:ahLst/>
            <a:cxnLst/>
            <a:rect l="l" t="t" r="r" b="b"/>
            <a:pathLst>
              <a:path w="1343025" h="1240789">
                <a:moveTo>
                  <a:pt x="0" y="0"/>
                </a:moveTo>
                <a:lnTo>
                  <a:pt x="1342497" y="0"/>
                </a:lnTo>
                <a:lnTo>
                  <a:pt x="1342497" y="1240197"/>
                </a:lnTo>
                <a:lnTo>
                  <a:pt x="0" y="12401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Sliding Window:</a:t>
            </a:r>
            <a:r>
              <a:rPr spc="-20" dirty="0"/>
              <a:t> </a:t>
            </a:r>
            <a:r>
              <a:rPr spc="-5" dirty="0"/>
              <a:t>Overfeat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1027" y="3318588"/>
            <a:ext cx="116141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 marR="5080" indent="-3492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Network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input:  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221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41993" y="1693296"/>
            <a:ext cx="1796046" cy="16593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39417" y="1969321"/>
            <a:ext cx="977900" cy="1383665"/>
          </a:xfrm>
          <a:custGeom>
            <a:avLst/>
            <a:gdLst/>
            <a:ahLst/>
            <a:cxnLst/>
            <a:rect l="l" t="t" r="r" b="b"/>
            <a:pathLst>
              <a:path w="977900" h="1383664">
                <a:moveTo>
                  <a:pt x="0" y="0"/>
                </a:moveTo>
                <a:lnTo>
                  <a:pt x="977698" y="0"/>
                </a:lnTo>
                <a:lnTo>
                  <a:pt x="977698" y="1383297"/>
                </a:lnTo>
                <a:lnTo>
                  <a:pt x="0" y="13832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427449" y="1878296"/>
          <a:ext cx="1293196" cy="12797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6598"/>
                <a:gridCol w="646598"/>
              </a:tblGrid>
              <a:tr h="6699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0.75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98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0.8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6231624" y="3504239"/>
            <a:ext cx="1694814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0" marR="5080" indent="-59753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Classification scores:  P(cat)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9114" y="3510888"/>
            <a:ext cx="112204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" marR="5080" indent="-1524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Larger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257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257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72642" y="1902846"/>
            <a:ext cx="1215390" cy="1383665"/>
          </a:xfrm>
          <a:custGeom>
            <a:avLst/>
            <a:gdLst/>
            <a:ahLst/>
            <a:cxnLst/>
            <a:rect l="l" t="t" r="r" b="b"/>
            <a:pathLst>
              <a:path w="1215389" h="1383664">
                <a:moveTo>
                  <a:pt x="0" y="0"/>
                </a:moveTo>
                <a:lnTo>
                  <a:pt x="1215297" y="0"/>
                </a:lnTo>
                <a:lnTo>
                  <a:pt x="1215297" y="1383297"/>
                </a:lnTo>
                <a:lnTo>
                  <a:pt x="0" y="13832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28592" y="1779546"/>
            <a:ext cx="977900" cy="1450340"/>
          </a:xfrm>
          <a:custGeom>
            <a:avLst/>
            <a:gdLst/>
            <a:ahLst/>
            <a:cxnLst/>
            <a:rect l="l" t="t" r="r" b="b"/>
            <a:pathLst>
              <a:path w="977900" h="1450339">
                <a:moveTo>
                  <a:pt x="0" y="0"/>
                </a:moveTo>
                <a:lnTo>
                  <a:pt x="977698" y="0"/>
                </a:lnTo>
                <a:lnTo>
                  <a:pt x="977698" y="1450197"/>
                </a:lnTo>
                <a:lnTo>
                  <a:pt x="0" y="14501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52467" y="1759746"/>
            <a:ext cx="977900" cy="1383665"/>
          </a:xfrm>
          <a:custGeom>
            <a:avLst/>
            <a:gdLst/>
            <a:ahLst/>
            <a:cxnLst/>
            <a:rect l="l" t="t" r="r" b="b"/>
            <a:pathLst>
              <a:path w="977900" h="1383664">
                <a:moveTo>
                  <a:pt x="0" y="0"/>
                </a:moveTo>
                <a:lnTo>
                  <a:pt x="977698" y="0"/>
                </a:lnTo>
                <a:lnTo>
                  <a:pt x="977698" y="1383297"/>
                </a:lnTo>
                <a:lnTo>
                  <a:pt x="0" y="13832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29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0148" y="1902846"/>
            <a:ext cx="1343025" cy="1240790"/>
          </a:xfrm>
          <a:custGeom>
            <a:avLst/>
            <a:gdLst/>
            <a:ahLst/>
            <a:cxnLst/>
            <a:rect l="l" t="t" r="r" b="b"/>
            <a:pathLst>
              <a:path w="1343025" h="1240789">
                <a:moveTo>
                  <a:pt x="0" y="0"/>
                </a:moveTo>
                <a:lnTo>
                  <a:pt x="1342497" y="0"/>
                </a:lnTo>
                <a:lnTo>
                  <a:pt x="1342497" y="1240197"/>
                </a:lnTo>
                <a:lnTo>
                  <a:pt x="0" y="12401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Sliding Window:</a:t>
            </a:r>
            <a:r>
              <a:rPr spc="-20" dirty="0"/>
              <a:t> </a:t>
            </a:r>
            <a:r>
              <a:rPr spc="-5" dirty="0"/>
              <a:t>Overfeat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1027" y="3318588"/>
            <a:ext cx="116141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 marR="5080" indent="-3492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Network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input:  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221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41993" y="1693296"/>
            <a:ext cx="1796046" cy="16593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52717" y="1775371"/>
            <a:ext cx="1057910" cy="1577340"/>
          </a:xfrm>
          <a:custGeom>
            <a:avLst/>
            <a:gdLst/>
            <a:ahLst/>
            <a:cxnLst/>
            <a:rect l="l" t="t" r="r" b="b"/>
            <a:pathLst>
              <a:path w="1057910" h="1577339">
                <a:moveTo>
                  <a:pt x="0" y="0"/>
                </a:moveTo>
                <a:lnTo>
                  <a:pt x="1057497" y="0"/>
                </a:lnTo>
                <a:lnTo>
                  <a:pt x="1057497" y="1577096"/>
                </a:lnTo>
                <a:lnTo>
                  <a:pt x="0" y="157709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92101" y="3504239"/>
            <a:ext cx="177355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8660" marR="5080" indent="-69659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Classification score: P  (cat)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479114" y="3510888"/>
            <a:ext cx="112204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" marR="5080" indent="-1524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Larger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257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257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01191" y="970396"/>
            <a:ext cx="211010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Greedily merge boxes and  </a:t>
            </a:r>
            <a:r>
              <a:rPr sz="1400" dirty="0">
                <a:latin typeface="Arial"/>
                <a:cs typeface="Arial"/>
              </a:rPr>
              <a:t>scores </a:t>
            </a:r>
            <a:r>
              <a:rPr sz="1400" spc="-5" dirty="0">
                <a:latin typeface="Arial"/>
                <a:cs typeface="Arial"/>
              </a:rPr>
              <a:t>(details in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paper)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36187" y="2439375"/>
            <a:ext cx="554990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latin typeface="Arial"/>
                <a:cs typeface="Arial"/>
              </a:rPr>
              <a:t>0.8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Sliding Window:</a:t>
            </a:r>
            <a:r>
              <a:rPr spc="-20" dirty="0"/>
              <a:t> </a:t>
            </a:r>
            <a:r>
              <a:rPr spc="-5" dirty="0"/>
              <a:t>Overfeat</a:t>
            </a:r>
          </a:p>
        </p:txBody>
      </p:sp>
      <p:sp>
        <p:nvSpPr>
          <p:cNvPr id="5" name="object 5"/>
          <p:cNvSpPr/>
          <p:nvPr/>
        </p:nvSpPr>
        <p:spPr>
          <a:xfrm>
            <a:off x="299886" y="2308695"/>
            <a:ext cx="2976119" cy="13933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71710" y="2308695"/>
            <a:ext cx="1788896" cy="13933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04342" y="2334920"/>
            <a:ext cx="3081493" cy="13933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0648" y="853608"/>
            <a:ext cx="3670300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In practice use many sliding window  locations and multiple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scales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31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54424" y="2065409"/>
            <a:ext cx="252920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Window positions + </a:t>
            </a:r>
            <a:r>
              <a:rPr sz="1400" dirty="0">
                <a:latin typeface="Arial"/>
                <a:cs typeface="Arial"/>
              </a:rPr>
              <a:t>score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23630" y="2091621"/>
            <a:ext cx="184340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Box regression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outputs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96669" y="2065409"/>
            <a:ext cx="13392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Final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Predictions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224" y="4402728"/>
            <a:ext cx="6846570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Sermanet et al, “Integrated Recognition, Localization and Detection using Convolutional Networks”, ICLR 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2014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0373" y="1907748"/>
            <a:ext cx="1342497" cy="1240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5430" y="3308428"/>
            <a:ext cx="1092200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Image: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221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36545" y="2002445"/>
            <a:ext cx="718185" cy="1050925"/>
          </a:xfrm>
          <a:custGeom>
            <a:avLst/>
            <a:gdLst/>
            <a:ahLst/>
            <a:cxnLst/>
            <a:rect l="l" t="t" r="r" b="b"/>
            <a:pathLst>
              <a:path w="718185" h="1050925">
                <a:moveTo>
                  <a:pt x="0" y="0"/>
                </a:moveTo>
                <a:lnTo>
                  <a:pt x="717898" y="179474"/>
                </a:lnTo>
                <a:lnTo>
                  <a:pt x="717898" y="871423"/>
                </a:lnTo>
                <a:lnTo>
                  <a:pt x="0" y="10508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13551" y="1467659"/>
            <a:ext cx="964565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Convolution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+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88118" y="2473344"/>
            <a:ext cx="765810" cy="295275"/>
          </a:xfrm>
          <a:custGeom>
            <a:avLst/>
            <a:gdLst/>
            <a:ahLst/>
            <a:cxnLst/>
            <a:rect l="l" t="t" r="r" b="b"/>
            <a:pathLst>
              <a:path w="765810" h="295275">
                <a:moveTo>
                  <a:pt x="0" y="0"/>
                </a:moveTo>
                <a:lnTo>
                  <a:pt x="765298" y="0"/>
                </a:lnTo>
                <a:lnTo>
                  <a:pt x="765298" y="295199"/>
                </a:lnTo>
                <a:lnTo>
                  <a:pt x="0" y="295199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88118" y="2374945"/>
            <a:ext cx="864235" cy="393700"/>
          </a:xfrm>
          <a:custGeom>
            <a:avLst/>
            <a:gdLst/>
            <a:ahLst/>
            <a:cxnLst/>
            <a:rect l="l" t="t" r="r" b="b"/>
            <a:pathLst>
              <a:path w="864235" h="393700">
                <a:moveTo>
                  <a:pt x="0" y="98399"/>
                </a:moveTo>
                <a:lnTo>
                  <a:pt x="98399" y="0"/>
                </a:lnTo>
                <a:lnTo>
                  <a:pt x="863698" y="0"/>
                </a:lnTo>
                <a:lnTo>
                  <a:pt x="863698" y="295199"/>
                </a:lnTo>
                <a:lnTo>
                  <a:pt x="765298" y="393599"/>
                </a:lnTo>
                <a:lnTo>
                  <a:pt x="0" y="393599"/>
                </a:lnTo>
                <a:lnTo>
                  <a:pt x="0" y="983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88118" y="2374945"/>
            <a:ext cx="864235" cy="98425"/>
          </a:xfrm>
          <a:custGeom>
            <a:avLst/>
            <a:gdLst/>
            <a:ahLst/>
            <a:cxnLst/>
            <a:rect l="l" t="t" r="r" b="b"/>
            <a:pathLst>
              <a:path w="864235" h="98425">
                <a:moveTo>
                  <a:pt x="0" y="98399"/>
                </a:moveTo>
                <a:lnTo>
                  <a:pt x="765298" y="98399"/>
                </a:lnTo>
                <a:lnTo>
                  <a:pt x="8636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53417" y="2473344"/>
            <a:ext cx="0" cy="295275"/>
          </a:xfrm>
          <a:custGeom>
            <a:avLst/>
            <a:gdLst/>
            <a:ahLst/>
            <a:cxnLst/>
            <a:rect l="l" t="t" r="r" b="b"/>
            <a:pathLst>
              <a:path h="295275">
                <a:moveTo>
                  <a:pt x="0" y="0"/>
                </a:moveTo>
                <a:lnTo>
                  <a:pt x="0" y="295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078847" y="3075816"/>
            <a:ext cx="108267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 marR="5080" indent="-4445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Feature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map:  1024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5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96464" y="979022"/>
            <a:ext cx="106680" cy="1240790"/>
          </a:xfrm>
          <a:custGeom>
            <a:avLst/>
            <a:gdLst/>
            <a:ahLst/>
            <a:cxnLst/>
            <a:rect l="l" t="t" r="r" b="b"/>
            <a:pathLst>
              <a:path w="106679" h="1240789">
                <a:moveTo>
                  <a:pt x="0" y="0"/>
                </a:moveTo>
                <a:lnTo>
                  <a:pt x="106499" y="0"/>
                </a:lnTo>
                <a:lnTo>
                  <a:pt x="106499" y="1240197"/>
                </a:lnTo>
                <a:lnTo>
                  <a:pt x="0" y="1240197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96464" y="979022"/>
            <a:ext cx="106680" cy="1240790"/>
          </a:xfrm>
          <a:custGeom>
            <a:avLst/>
            <a:gdLst/>
            <a:ahLst/>
            <a:cxnLst/>
            <a:rect l="l" t="t" r="r" b="b"/>
            <a:pathLst>
              <a:path w="106679" h="1240789">
                <a:moveTo>
                  <a:pt x="0" y="0"/>
                </a:moveTo>
                <a:lnTo>
                  <a:pt x="106499" y="0"/>
                </a:lnTo>
                <a:lnTo>
                  <a:pt x="106499" y="1240197"/>
                </a:lnTo>
                <a:lnTo>
                  <a:pt x="0" y="12401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03663" y="979022"/>
            <a:ext cx="106680" cy="1240790"/>
          </a:xfrm>
          <a:custGeom>
            <a:avLst/>
            <a:gdLst/>
            <a:ahLst/>
            <a:cxnLst/>
            <a:rect l="l" t="t" r="r" b="b"/>
            <a:pathLst>
              <a:path w="106679" h="1240789">
                <a:moveTo>
                  <a:pt x="0" y="0"/>
                </a:moveTo>
                <a:lnTo>
                  <a:pt x="106499" y="0"/>
                </a:lnTo>
                <a:lnTo>
                  <a:pt x="106499" y="1240197"/>
                </a:lnTo>
                <a:lnTo>
                  <a:pt x="0" y="1240197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03663" y="979022"/>
            <a:ext cx="106680" cy="1240790"/>
          </a:xfrm>
          <a:custGeom>
            <a:avLst/>
            <a:gdLst/>
            <a:ahLst/>
            <a:cxnLst/>
            <a:rect l="l" t="t" r="r" b="b"/>
            <a:pathLst>
              <a:path w="106679" h="1240789">
                <a:moveTo>
                  <a:pt x="0" y="0"/>
                </a:moveTo>
                <a:lnTo>
                  <a:pt x="106499" y="0"/>
                </a:lnTo>
                <a:lnTo>
                  <a:pt x="106499" y="1240197"/>
                </a:lnTo>
                <a:lnTo>
                  <a:pt x="0" y="12401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71710" y="1148522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71710" y="1148522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96464" y="2780644"/>
            <a:ext cx="106680" cy="1240790"/>
          </a:xfrm>
          <a:custGeom>
            <a:avLst/>
            <a:gdLst/>
            <a:ahLst/>
            <a:cxnLst/>
            <a:rect l="l" t="t" r="r" b="b"/>
            <a:pathLst>
              <a:path w="106679" h="1240789">
                <a:moveTo>
                  <a:pt x="0" y="0"/>
                </a:moveTo>
                <a:lnTo>
                  <a:pt x="106499" y="0"/>
                </a:lnTo>
                <a:lnTo>
                  <a:pt x="106499" y="1240197"/>
                </a:lnTo>
                <a:lnTo>
                  <a:pt x="0" y="1240197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96464" y="2780644"/>
            <a:ext cx="106680" cy="1240790"/>
          </a:xfrm>
          <a:custGeom>
            <a:avLst/>
            <a:gdLst/>
            <a:ahLst/>
            <a:cxnLst/>
            <a:rect l="l" t="t" r="r" b="b"/>
            <a:pathLst>
              <a:path w="106679" h="1240789">
                <a:moveTo>
                  <a:pt x="0" y="0"/>
                </a:moveTo>
                <a:lnTo>
                  <a:pt x="106499" y="0"/>
                </a:lnTo>
                <a:lnTo>
                  <a:pt x="106499" y="1240197"/>
                </a:lnTo>
                <a:lnTo>
                  <a:pt x="0" y="12401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03663" y="3032643"/>
            <a:ext cx="106680" cy="630555"/>
          </a:xfrm>
          <a:custGeom>
            <a:avLst/>
            <a:gdLst/>
            <a:ahLst/>
            <a:cxnLst/>
            <a:rect l="l" t="t" r="r" b="b"/>
            <a:pathLst>
              <a:path w="106679" h="630554">
                <a:moveTo>
                  <a:pt x="0" y="0"/>
                </a:moveTo>
                <a:lnTo>
                  <a:pt x="106499" y="0"/>
                </a:lnTo>
                <a:lnTo>
                  <a:pt x="106499" y="630298"/>
                </a:lnTo>
                <a:lnTo>
                  <a:pt x="0" y="6302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03663" y="3032643"/>
            <a:ext cx="106680" cy="630555"/>
          </a:xfrm>
          <a:custGeom>
            <a:avLst/>
            <a:gdLst/>
            <a:ahLst/>
            <a:cxnLst/>
            <a:rect l="l" t="t" r="r" b="b"/>
            <a:pathLst>
              <a:path w="106679" h="630554">
                <a:moveTo>
                  <a:pt x="0" y="0"/>
                </a:moveTo>
                <a:lnTo>
                  <a:pt x="106499" y="0"/>
                </a:lnTo>
                <a:lnTo>
                  <a:pt x="106499" y="630298"/>
                </a:lnTo>
                <a:lnTo>
                  <a:pt x="0" y="6302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924007" y="4201157"/>
            <a:ext cx="42100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4096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37757" y="4124957"/>
            <a:ext cx="42100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1024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76447" y="4045611"/>
            <a:ext cx="70739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921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Boxes:  1000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93899" y="140434"/>
            <a:ext cx="6073775" cy="696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Efficient Sliding Window:</a:t>
            </a:r>
            <a:r>
              <a:rPr spc="15" dirty="0"/>
              <a:t> </a:t>
            </a:r>
            <a:r>
              <a:rPr spc="-5" dirty="0"/>
              <a:t>Overfeat</a:t>
            </a:r>
          </a:p>
          <a:p>
            <a:pPr marR="5080" algn="r">
              <a:lnSpc>
                <a:spcPct val="100000"/>
              </a:lnSpc>
              <a:spcBef>
                <a:spcPts val="114"/>
              </a:spcBef>
              <a:tabLst>
                <a:tab pos="906780" algn="l"/>
              </a:tabLst>
            </a:pPr>
            <a:r>
              <a:rPr sz="1400" spc="-5" dirty="0"/>
              <a:t>4096	4096</a:t>
            </a:r>
            <a:endParaRPr sz="1400"/>
          </a:p>
        </p:txBody>
      </p:sp>
      <p:sp>
        <p:nvSpPr>
          <p:cNvPr id="27" name="object 27"/>
          <p:cNvSpPr txBox="1"/>
          <p:nvPr/>
        </p:nvSpPr>
        <p:spPr>
          <a:xfrm>
            <a:off x="6555225" y="546496"/>
            <a:ext cx="109220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980" marR="5080" indent="-33591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Class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scores:  1000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204691" y="1694971"/>
            <a:ext cx="654685" cy="779780"/>
          </a:xfrm>
          <a:custGeom>
            <a:avLst/>
            <a:gdLst/>
            <a:ahLst/>
            <a:cxnLst/>
            <a:rect l="l" t="t" r="r" b="b"/>
            <a:pathLst>
              <a:path w="654685" h="779780">
                <a:moveTo>
                  <a:pt x="0" y="779773"/>
                </a:moveTo>
                <a:lnTo>
                  <a:pt x="654473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23015" y="1595644"/>
            <a:ext cx="120014" cy="130175"/>
          </a:xfrm>
          <a:custGeom>
            <a:avLst/>
            <a:gdLst/>
            <a:ahLst/>
            <a:cxnLst/>
            <a:rect l="l" t="t" r="r" b="b"/>
            <a:pathLst>
              <a:path w="120014" h="130175">
                <a:moveTo>
                  <a:pt x="72299" y="129669"/>
                </a:moveTo>
                <a:lnTo>
                  <a:pt x="119524" y="0"/>
                </a:lnTo>
                <a:lnTo>
                  <a:pt x="0" y="68984"/>
                </a:lnTo>
                <a:lnTo>
                  <a:pt x="72299" y="12966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91391" y="2621044"/>
            <a:ext cx="654050" cy="767715"/>
          </a:xfrm>
          <a:custGeom>
            <a:avLst/>
            <a:gdLst/>
            <a:ahLst/>
            <a:cxnLst/>
            <a:rect l="l" t="t" r="r" b="b"/>
            <a:pathLst>
              <a:path w="654050" h="767714">
                <a:moveTo>
                  <a:pt x="0" y="0"/>
                </a:moveTo>
                <a:lnTo>
                  <a:pt x="653523" y="767373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08990" y="3357818"/>
            <a:ext cx="120014" cy="129539"/>
          </a:xfrm>
          <a:custGeom>
            <a:avLst/>
            <a:gdLst/>
            <a:ahLst/>
            <a:cxnLst/>
            <a:rect l="l" t="t" r="r" b="b"/>
            <a:pathLst>
              <a:path w="120014" h="129539">
                <a:moveTo>
                  <a:pt x="0" y="61199"/>
                </a:moveTo>
                <a:lnTo>
                  <a:pt x="120024" y="129324"/>
                </a:lnTo>
                <a:lnTo>
                  <a:pt x="71874" y="0"/>
                </a:lnTo>
                <a:lnTo>
                  <a:pt x="0" y="611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37214" y="1591171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4">
                <a:moveTo>
                  <a:pt x="0" y="0"/>
                </a:moveTo>
                <a:lnTo>
                  <a:pt x="3607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97963" y="1543974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4"/>
                </a:moveTo>
                <a:lnTo>
                  <a:pt x="129674" y="47197"/>
                </a:lnTo>
                <a:lnTo>
                  <a:pt x="0" y="0"/>
                </a:lnTo>
                <a:lnTo>
                  <a:pt x="0" y="94394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320887" y="1563596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07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81636" y="1516399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5">
                <a:moveTo>
                  <a:pt x="0" y="94394"/>
                </a:moveTo>
                <a:lnTo>
                  <a:pt x="129674" y="47197"/>
                </a:lnTo>
                <a:lnTo>
                  <a:pt x="0" y="0"/>
                </a:lnTo>
                <a:lnTo>
                  <a:pt x="0" y="94394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67639" y="3360193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4">
                <a:moveTo>
                  <a:pt x="0" y="0"/>
                </a:moveTo>
                <a:lnTo>
                  <a:pt x="3607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28388" y="3312993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77112" y="3360193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07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37861" y="3312993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76260" y="2908169"/>
            <a:ext cx="307975" cy="901700"/>
          </a:xfrm>
          <a:custGeom>
            <a:avLst/>
            <a:gdLst/>
            <a:ahLst/>
            <a:cxnLst/>
            <a:rect l="l" t="t" r="r" b="b"/>
            <a:pathLst>
              <a:path w="307975" h="901700">
                <a:moveTo>
                  <a:pt x="0" y="0"/>
                </a:moveTo>
                <a:lnTo>
                  <a:pt x="307499" y="0"/>
                </a:lnTo>
                <a:lnTo>
                  <a:pt x="307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76260" y="2908169"/>
            <a:ext cx="307975" cy="901700"/>
          </a:xfrm>
          <a:custGeom>
            <a:avLst/>
            <a:gdLst/>
            <a:ahLst/>
            <a:cxnLst/>
            <a:rect l="l" t="t" r="r" b="b"/>
            <a:pathLst>
              <a:path w="307975" h="901700">
                <a:moveTo>
                  <a:pt x="0" y="0"/>
                </a:moveTo>
                <a:lnTo>
                  <a:pt x="307499" y="0"/>
                </a:lnTo>
                <a:lnTo>
                  <a:pt x="307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562701" y="2081058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32</a:t>
            </a:r>
            <a:endParaRPr sz="2000">
              <a:latin typeface="Arial"/>
              <a:cs typeface="Arial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50" name="object 5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4562701" y="2767152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472175" y="3026708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412072" y="3051406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448020" y="1227134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409795" y="1227134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Efficient Sliding Window:</a:t>
            </a:r>
            <a:r>
              <a:rPr spc="15" dirty="0"/>
              <a:t> </a:t>
            </a:r>
            <a:r>
              <a:rPr spc="-5" dirty="0"/>
              <a:t>Overfeat</a:t>
            </a:r>
          </a:p>
        </p:txBody>
      </p:sp>
      <p:sp>
        <p:nvSpPr>
          <p:cNvPr id="5" name="object 5"/>
          <p:cNvSpPr/>
          <p:nvPr/>
        </p:nvSpPr>
        <p:spPr>
          <a:xfrm>
            <a:off x="660373" y="1907748"/>
            <a:ext cx="1342497" cy="1240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5430" y="3308428"/>
            <a:ext cx="1092200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Image: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221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6545" y="2002445"/>
            <a:ext cx="718185" cy="1050925"/>
          </a:xfrm>
          <a:custGeom>
            <a:avLst/>
            <a:gdLst/>
            <a:ahLst/>
            <a:cxnLst/>
            <a:rect l="l" t="t" r="r" b="b"/>
            <a:pathLst>
              <a:path w="718185" h="1050925">
                <a:moveTo>
                  <a:pt x="0" y="0"/>
                </a:moveTo>
                <a:lnTo>
                  <a:pt x="717898" y="179474"/>
                </a:lnTo>
                <a:lnTo>
                  <a:pt x="717898" y="871423"/>
                </a:lnTo>
                <a:lnTo>
                  <a:pt x="0" y="10508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13551" y="1467659"/>
            <a:ext cx="964565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Convolution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+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88118" y="2473344"/>
            <a:ext cx="765810" cy="295275"/>
          </a:xfrm>
          <a:custGeom>
            <a:avLst/>
            <a:gdLst/>
            <a:ahLst/>
            <a:cxnLst/>
            <a:rect l="l" t="t" r="r" b="b"/>
            <a:pathLst>
              <a:path w="765810" h="295275">
                <a:moveTo>
                  <a:pt x="0" y="0"/>
                </a:moveTo>
                <a:lnTo>
                  <a:pt x="765298" y="0"/>
                </a:lnTo>
                <a:lnTo>
                  <a:pt x="765298" y="295199"/>
                </a:lnTo>
                <a:lnTo>
                  <a:pt x="0" y="295199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88118" y="2374945"/>
            <a:ext cx="864235" cy="393700"/>
          </a:xfrm>
          <a:custGeom>
            <a:avLst/>
            <a:gdLst/>
            <a:ahLst/>
            <a:cxnLst/>
            <a:rect l="l" t="t" r="r" b="b"/>
            <a:pathLst>
              <a:path w="864235" h="393700">
                <a:moveTo>
                  <a:pt x="0" y="98399"/>
                </a:moveTo>
                <a:lnTo>
                  <a:pt x="98399" y="0"/>
                </a:lnTo>
                <a:lnTo>
                  <a:pt x="863698" y="0"/>
                </a:lnTo>
                <a:lnTo>
                  <a:pt x="863698" y="295199"/>
                </a:lnTo>
                <a:lnTo>
                  <a:pt x="765298" y="393599"/>
                </a:lnTo>
                <a:lnTo>
                  <a:pt x="0" y="393599"/>
                </a:lnTo>
                <a:lnTo>
                  <a:pt x="0" y="983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88118" y="2374945"/>
            <a:ext cx="864235" cy="98425"/>
          </a:xfrm>
          <a:custGeom>
            <a:avLst/>
            <a:gdLst/>
            <a:ahLst/>
            <a:cxnLst/>
            <a:rect l="l" t="t" r="r" b="b"/>
            <a:pathLst>
              <a:path w="864235" h="98425">
                <a:moveTo>
                  <a:pt x="0" y="98399"/>
                </a:moveTo>
                <a:lnTo>
                  <a:pt x="765298" y="98399"/>
                </a:lnTo>
                <a:lnTo>
                  <a:pt x="8636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53417" y="2473344"/>
            <a:ext cx="0" cy="295275"/>
          </a:xfrm>
          <a:custGeom>
            <a:avLst/>
            <a:gdLst/>
            <a:ahLst/>
            <a:cxnLst/>
            <a:rect l="l" t="t" r="r" b="b"/>
            <a:pathLst>
              <a:path h="295275">
                <a:moveTo>
                  <a:pt x="0" y="0"/>
                </a:moveTo>
                <a:lnTo>
                  <a:pt x="0" y="295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78847" y="3075816"/>
            <a:ext cx="108267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 marR="5080" indent="-4445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Feature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map:  1024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5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19587" y="3644124"/>
            <a:ext cx="855344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4096 </a:t>
            </a:r>
            <a:r>
              <a:rPr sz="1200" dirty="0">
                <a:latin typeface="Arial"/>
                <a:cs typeface="Arial"/>
              </a:rPr>
              <a:t>x </a:t>
            </a:r>
            <a:r>
              <a:rPr sz="1200" spc="-5" dirty="0">
                <a:latin typeface="Arial"/>
                <a:cs typeface="Arial"/>
              </a:rPr>
              <a:t>1 </a:t>
            </a:r>
            <a:r>
              <a:rPr sz="1200" dirty="0">
                <a:latin typeface="Arial"/>
                <a:cs typeface="Arial"/>
              </a:rPr>
              <a:t>x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02353" y="3644124"/>
            <a:ext cx="855344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1024 </a:t>
            </a:r>
            <a:r>
              <a:rPr sz="1200" dirty="0">
                <a:latin typeface="Arial"/>
                <a:cs typeface="Arial"/>
              </a:rPr>
              <a:t>x </a:t>
            </a:r>
            <a:r>
              <a:rPr sz="1200" spc="-5" dirty="0">
                <a:latin typeface="Arial"/>
                <a:cs typeface="Arial"/>
              </a:rPr>
              <a:t>1 </a:t>
            </a:r>
            <a:r>
              <a:rPr sz="1200" dirty="0">
                <a:latin typeface="Arial"/>
                <a:cs typeface="Arial"/>
              </a:rPr>
              <a:t>x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04691" y="1785201"/>
            <a:ext cx="400050" cy="689610"/>
          </a:xfrm>
          <a:custGeom>
            <a:avLst/>
            <a:gdLst/>
            <a:ahLst/>
            <a:cxnLst/>
            <a:rect l="l" t="t" r="r" b="b"/>
            <a:pathLst>
              <a:path w="400050" h="689610">
                <a:moveTo>
                  <a:pt x="0" y="689543"/>
                </a:moveTo>
                <a:lnTo>
                  <a:pt x="3994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63315" y="1672994"/>
            <a:ext cx="106045" cy="135890"/>
          </a:xfrm>
          <a:custGeom>
            <a:avLst/>
            <a:gdLst/>
            <a:ahLst/>
            <a:cxnLst/>
            <a:rect l="l" t="t" r="r" b="b"/>
            <a:pathLst>
              <a:path w="106045" h="135889">
                <a:moveTo>
                  <a:pt x="81674" y="135864"/>
                </a:moveTo>
                <a:lnTo>
                  <a:pt x="105824" y="0"/>
                </a:lnTo>
                <a:lnTo>
                  <a:pt x="0" y="88547"/>
                </a:lnTo>
                <a:lnTo>
                  <a:pt x="81674" y="135864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91391" y="2621044"/>
            <a:ext cx="409575" cy="548005"/>
          </a:xfrm>
          <a:custGeom>
            <a:avLst/>
            <a:gdLst/>
            <a:ahLst/>
            <a:cxnLst/>
            <a:rect l="l" t="t" r="r" b="b"/>
            <a:pathLst>
              <a:path w="409575" h="548005">
                <a:moveTo>
                  <a:pt x="0" y="0"/>
                </a:moveTo>
                <a:lnTo>
                  <a:pt x="409424" y="547598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63015" y="3140368"/>
            <a:ext cx="115570" cy="132715"/>
          </a:xfrm>
          <a:custGeom>
            <a:avLst/>
            <a:gdLst/>
            <a:ahLst/>
            <a:cxnLst/>
            <a:rect l="l" t="t" r="r" b="b"/>
            <a:pathLst>
              <a:path w="115570" h="132714">
                <a:moveTo>
                  <a:pt x="0" y="56524"/>
                </a:moveTo>
                <a:lnTo>
                  <a:pt x="115449" y="132124"/>
                </a:lnTo>
                <a:lnTo>
                  <a:pt x="75599" y="0"/>
                </a:lnTo>
                <a:lnTo>
                  <a:pt x="0" y="56524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52715" y="2548713"/>
            <a:ext cx="41084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marR="5080" indent="-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5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5  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765090" y="3442818"/>
            <a:ext cx="718820" cy="139065"/>
          </a:xfrm>
          <a:custGeom>
            <a:avLst/>
            <a:gdLst/>
            <a:ahLst/>
            <a:cxnLst/>
            <a:rect l="l" t="t" r="r" b="b"/>
            <a:pathLst>
              <a:path w="718820" h="139064">
                <a:moveTo>
                  <a:pt x="0" y="0"/>
                </a:moveTo>
                <a:lnTo>
                  <a:pt x="718348" y="0"/>
                </a:lnTo>
                <a:lnTo>
                  <a:pt x="718348" y="139049"/>
                </a:lnTo>
                <a:lnTo>
                  <a:pt x="0" y="139049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65090" y="3396468"/>
            <a:ext cx="765175" cy="185420"/>
          </a:xfrm>
          <a:custGeom>
            <a:avLst/>
            <a:gdLst/>
            <a:ahLst/>
            <a:cxnLst/>
            <a:rect l="l" t="t" r="r" b="b"/>
            <a:pathLst>
              <a:path w="765175" h="185420">
                <a:moveTo>
                  <a:pt x="0" y="46349"/>
                </a:moveTo>
                <a:lnTo>
                  <a:pt x="46349" y="0"/>
                </a:lnTo>
                <a:lnTo>
                  <a:pt x="764698" y="0"/>
                </a:lnTo>
                <a:lnTo>
                  <a:pt x="764698" y="139049"/>
                </a:lnTo>
                <a:lnTo>
                  <a:pt x="718348" y="185399"/>
                </a:lnTo>
                <a:lnTo>
                  <a:pt x="0" y="185399"/>
                </a:lnTo>
                <a:lnTo>
                  <a:pt x="0" y="463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65090" y="3396468"/>
            <a:ext cx="765175" cy="46355"/>
          </a:xfrm>
          <a:custGeom>
            <a:avLst/>
            <a:gdLst/>
            <a:ahLst/>
            <a:cxnLst/>
            <a:rect l="l" t="t" r="r" b="b"/>
            <a:pathLst>
              <a:path w="765175" h="46354">
                <a:moveTo>
                  <a:pt x="0" y="46349"/>
                </a:moveTo>
                <a:lnTo>
                  <a:pt x="718348" y="46349"/>
                </a:lnTo>
                <a:lnTo>
                  <a:pt x="7646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83438" y="3442818"/>
            <a:ext cx="0" cy="139065"/>
          </a:xfrm>
          <a:custGeom>
            <a:avLst/>
            <a:gdLst/>
            <a:ahLst/>
            <a:cxnLst/>
            <a:rect l="l" t="t" r="r" b="b"/>
            <a:pathLst>
              <a:path h="139064">
                <a:moveTo>
                  <a:pt x="0" y="0"/>
                </a:moveTo>
                <a:lnTo>
                  <a:pt x="0" y="139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538714" y="1941543"/>
            <a:ext cx="41084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marR="5080" indent="-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5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5  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47862" y="3442818"/>
            <a:ext cx="718820" cy="139065"/>
          </a:xfrm>
          <a:custGeom>
            <a:avLst/>
            <a:gdLst/>
            <a:ahLst/>
            <a:cxnLst/>
            <a:rect l="l" t="t" r="r" b="b"/>
            <a:pathLst>
              <a:path w="718820" h="139064">
                <a:moveTo>
                  <a:pt x="0" y="0"/>
                </a:moveTo>
                <a:lnTo>
                  <a:pt x="718348" y="0"/>
                </a:lnTo>
                <a:lnTo>
                  <a:pt x="718348" y="139049"/>
                </a:lnTo>
                <a:lnTo>
                  <a:pt x="0" y="139049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47862" y="3396468"/>
            <a:ext cx="765175" cy="185420"/>
          </a:xfrm>
          <a:custGeom>
            <a:avLst/>
            <a:gdLst/>
            <a:ahLst/>
            <a:cxnLst/>
            <a:rect l="l" t="t" r="r" b="b"/>
            <a:pathLst>
              <a:path w="765175" h="185420">
                <a:moveTo>
                  <a:pt x="0" y="46349"/>
                </a:moveTo>
                <a:lnTo>
                  <a:pt x="46349" y="0"/>
                </a:lnTo>
                <a:lnTo>
                  <a:pt x="764698" y="0"/>
                </a:lnTo>
                <a:lnTo>
                  <a:pt x="764698" y="139049"/>
                </a:lnTo>
                <a:lnTo>
                  <a:pt x="718348" y="185399"/>
                </a:lnTo>
                <a:lnTo>
                  <a:pt x="0" y="185399"/>
                </a:lnTo>
                <a:lnTo>
                  <a:pt x="0" y="463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47862" y="3396468"/>
            <a:ext cx="765175" cy="46355"/>
          </a:xfrm>
          <a:custGeom>
            <a:avLst/>
            <a:gdLst/>
            <a:ahLst/>
            <a:cxnLst/>
            <a:rect l="l" t="t" r="r" b="b"/>
            <a:pathLst>
              <a:path w="765175" h="46354">
                <a:moveTo>
                  <a:pt x="0" y="46349"/>
                </a:moveTo>
                <a:lnTo>
                  <a:pt x="718348" y="46349"/>
                </a:lnTo>
                <a:lnTo>
                  <a:pt x="7646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66211" y="3442818"/>
            <a:ext cx="0" cy="139065"/>
          </a:xfrm>
          <a:custGeom>
            <a:avLst/>
            <a:gdLst/>
            <a:ahLst/>
            <a:cxnLst/>
            <a:rect l="l" t="t" r="r" b="b"/>
            <a:pathLst>
              <a:path h="139064">
                <a:moveTo>
                  <a:pt x="0" y="0"/>
                </a:moveTo>
                <a:lnTo>
                  <a:pt x="0" y="139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86613" y="3480067"/>
            <a:ext cx="229235" cy="0"/>
          </a:xfrm>
          <a:custGeom>
            <a:avLst/>
            <a:gdLst/>
            <a:ahLst/>
            <a:cxnLst/>
            <a:rect l="l" t="t" r="r" b="b"/>
            <a:pathLst>
              <a:path w="229235">
                <a:moveTo>
                  <a:pt x="0" y="0"/>
                </a:moveTo>
                <a:lnTo>
                  <a:pt x="2287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15363" y="3432867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369020" y="3088944"/>
            <a:ext cx="83566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1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022403" y="1241209"/>
            <a:ext cx="855344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1024 </a:t>
            </a:r>
            <a:r>
              <a:rPr sz="1200" dirty="0">
                <a:latin typeface="Arial"/>
                <a:cs typeface="Arial"/>
              </a:rPr>
              <a:t>x </a:t>
            </a:r>
            <a:r>
              <a:rPr sz="1200" spc="-5" dirty="0">
                <a:latin typeface="Arial"/>
                <a:cs typeface="Arial"/>
              </a:rPr>
              <a:t>1 </a:t>
            </a:r>
            <a:r>
              <a:rPr sz="1200" dirty="0">
                <a:latin typeface="Arial"/>
                <a:cs typeface="Arial"/>
              </a:rPr>
              <a:t>x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62965" y="1531496"/>
            <a:ext cx="718820" cy="139065"/>
          </a:xfrm>
          <a:custGeom>
            <a:avLst/>
            <a:gdLst/>
            <a:ahLst/>
            <a:cxnLst/>
            <a:rect l="l" t="t" r="r" b="b"/>
            <a:pathLst>
              <a:path w="718820" h="139064">
                <a:moveTo>
                  <a:pt x="0" y="0"/>
                </a:moveTo>
                <a:lnTo>
                  <a:pt x="718348" y="0"/>
                </a:lnTo>
                <a:lnTo>
                  <a:pt x="718348" y="139049"/>
                </a:lnTo>
                <a:lnTo>
                  <a:pt x="0" y="139049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62965" y="1485147"/>
            <a:ext cx="765175" cy="185420"/>
          </a:xfrm>
          <a:custGeom>
            <a:avLst/>
            <a:gdLst/>
            <a:ahLst/>
            <a:cxnLst/>
            <a:rect l="l" t="t" r="r" b="b"/>
            <a:pathLst>
              <a:path w="765175" h="185419">
                <a:moveTo>
                  <a:pt x="0" y="46349"/>
                </a:moveTo>
                <a:lnTo>
                  <a:pt x="46374" y="0"/>
                </a:lnTo>
                <a:lnTo>
                  <a:pt x="764698" y="0"/>
                </a:lnTo>
                <a:lnTo>
                  <a:pt x="764698" y="139049"/>
                </a:lnTo>
                <a:lnTo>
                  <a:pt x="718348" y="185399"/>
                </a:lnTo>
                <a:lnTo>
                  <a:pt x="0" y="185399"/>
                </a:lnTo>
                <a:lnTo>
                  <a:pt x="0" y="463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62965" y="1485147"/>
            <a:ext cx="765175" cy="46355"/>
          </a:xfrm>
          <a:custGeom>
            <a:avLst/>
            <a:gdLst/>
            <a:ahLst/>
            <a:cxnLst/>
            <a:rect l="l" t="t" r="r" b="b"/>
            <a:pathLst>
              <a:path w="765175" h="46355">
                <a:moveTo>
                  <a:pt x="0" y="46349"/>
                </a:moveTo>
                <a:lnTo>
                  <a:pt x="718348" y="46349"/>
                </a:lnTo>
                <a:lnTo>
                  <a:pt x="7646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81313" y="1531496"/>
            <a:ext cx="0" cy="139065"/>
          </a:xfrm>
          <a:custGeom>
            <a:avLst/>
            <a:gdLst/>
            <a:ahLst/>
            <a:cxnLst/>
            <a:rect l="l" t="t" r="r" b="b"/>
            <a:pathLst>
              <a:path h="139064">
                <a:moveTo>
                  <a:pt x="0" y="0"/>
                </a:moveTo>
                <a:lnTo>
                  <a:pt x="0" y="139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45737" y="1531496"/>
            <a:ext cx="718820" cy="139065"/>
          </a:xfrm>
          <a:custGeom>
            <a:avLst/>
            <a:gdLst/>
            <a:ahLst/>
            <a:cxnLst/>
            <a:rect l="l" t="t" r="r" b="b"/>
            <a:pathLst>
              <a:path w="718820" h="139064">
                <a:moveTo>
                  <a:pt x="0" y="0"/>
                </a:moveTo>
                <a:lnTo>
                  <a:pt x="718348" y="0"/>
                </a:lnTo>
                <a:lnTo>
                  <a:pt x="718348" y="139049"/>
                </a:lnTo>
                <a:lnTo>
                  <a:pt x="0" y="139049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45737" y="1485147"/>
            <a:ext cx="765175" cy="185420"/>
          </a:xfrm>
          <a:custGeom>
            <a:avLst/>
            <a:gdLst/>
            <a:ahLst/>
            <a:cxnLst/>
            <a:rect l="l" t="t" r="r" b="b"/>
            <a:pathLst>
              <a:path w="765175" h="185419">
                <a:moveTo>
                  <a:pt x="0" y="46349"/>
                </a:moveTo>
                <a:lnTo>
                  <a:pt x="46349" y="0"/>
                </a:lnTo>
                <a:lnTo>
                  <a:pt x="764698" y="0"/>
                </a:lnTo>
                <a:lnTo>
                  <a:pt x="764698" y="139049"/>
                </a:lnTo>
                <a:lnTo>
                  <a:pt x="718348" y="185399"/>
                </a:lnTo>
                <a:lnTo>
                  <a:pt x="0" y="185399"/>
                </a:lnTo>
                <a:lnTo>
                  <a:pt x="0" y="463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45737" y="1485147"/>
            <a:ext cx="765175" cy="46355"/>
          </a:xfrm>
          <a:custGeom>
            <a:avLst/>
            <a:gdLst/>
            <a:ahLst/>
            <a:cxnLst/>
            <a:rect l="l" t="t" r="r" b="b"/>
            <a:pathLst>
              <a:path w="765175" h="46355">
                <a:moveTo>
                  <a:pt x="0" y="46349"/>
                </a:moveTo>
                <a:lnTo>
                  <a:pt x="718348" y="46349"/>
                </a:lnTo>
                <a:lnTo>
                  <a:pt x="7646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64086" y="1531496"/>
            <a:ext cx="0" cy="139065"/>
          </a:xfrm>
          <a:custGeom>
            <a:avLst/>
            <a:gdLst/>
            <a:ahLst/>
            <a:cxnLst/>
            <a:rect l="l" t="t" r="r" b="b"/>
            <a:pathLst>
              <a:path h="139064">
                <a:moveTo>
                  <a:pt x="0" y="0"/>
                </a:moveTo>
                <a:lnTo>
                  <a:pt x="0" y="139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84513" y="1568746"/>
            <a:ext cx="229235" cy="0"/>
          </a:xfrm>
          <a:custGeom>
            <a:avLst/>
            <a:gdLst/>
            <a:ahLst/>
            <a:cxnLst/>
            <a:rect l="l" t="t" r="r" b="b"/>
            <a:pathLst>
              <a:path w="229235">
                <a:moveTo>
                  <a:pt x="0" y="0"/>
                </a:moveTo>
                <a:lnTo>
                  <a:pt x="2287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13263" y="1521549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5">
                <a:moveTo>
                  <a:pt x="0" y="94394"/>
                </a:moveTo>
                <a:lnTo>
                  <a:pt x="129674" y="47197"/>
                </a:lnTo>
                <a:lnTo>
                  <a:pt x="0" y="0"/>
                </a:lnTo>
                <a:lnTo>
                  <a:pt x="0" y="94394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099438" y="3652252"/>
            <a:ext cx="1202055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955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Box coordinates:  </a:t>
            </a:r>
            <a:r>
              <a:rPr sz="1200" dirty="0">
                <a:latin typeface="Arial"/>
                <a:cs typeface="Arial"/>
              </a:rPr>
              <a:t>(4 x </a:t>
            </a:r>
            <a:r>
              <a:rPr sz="1200" spc="-5" dirty="0">
                <a:latin typeface="Arial"/>
                <a:cs typeface="Arial"/>
              </a:rPr>
              <a:t>1000) </a:t>
            </a:r>
            <a:r>
              <a:rPr sz="1200" dirty="0">
                <a:latin typeface="Arial"/>
                <a:cs typeface="Arial"/>
              </a:rPr>
              <a:t>x </a:t>
            </a:r>
            <a:r>
              <a:rPr sz="1200" spc="-5" dirty="0">
                <a:latin typeface="Arial"/>
                <a:cs typeface="Arial"/>
              </a:rPr>
              <a:t>1 </a:t>
            </a:r>
            <a:r>
              <a:rPr sz="1200" dirty="0">
                <a:latin typeface="Arial"/>
                <a:cs typeface="Arial"/>
              </a:rPr>
              <a:t>x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334860" y="3442818"/>
            <a:ext cx="718820" cy="139065"/>
          </a:xfrm>
          <a:custGeom>
            <a:avLst/>
            <a:gdLst/>
            <a:ahLst/>
            <a:cxnLst/>
            <a:rect l="l" t="t" r="r" b="b"/>
            <a:pathLst>
              <a:path w="718820" h="139064">
                <a:moveTo>
                  <a:pt x="0" y="0"/>
                </a:moveTo>
                <a:lnTo>
                  <a:pt x="718348" y="0"/>
                </a:lnTo>
                <a:lnTo>
                  <a:pt x="718348" y="139049"/>
                </a:lnTo>
                <a:lnTo>
                  <a:pt x="0" y="139049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34860" y="3396468"/>
            <a:ext cx="765175" cy="185420"/>
          </a:xfrm>
          <a:custGeom>
            <a:avLst/>
            <a:gdLst/>
            <a:ahLst/>
            <a:cxnLst/>
            <a:rect l="l" t="t" r="r" b="b"/>
            <a:pathLst>
              <a:path w="765175" h="185420">
                <a:moveTo>
                  <a:pt x="0" y="46349"/>
                </a:moveTo>
                <a:lnTo>
                  <a:pt x="46349" y="0"/>
                </a:lnTo>
                <a:lnTo>
                  <a:pt x="764698" y="0"/>
                </a:lnTo>
                <a:lnTo>
                  <a:pt x="764698" y="139049"/>
                </a:lnTo>
                <a:lnTo>
                  <a:pt x="718348" y="185399"/>
                </a:lnTo>
                <a:lnTo>
                  <a:pt x="0" y="185399"/>
                </a:lnTo>
                <a:lnTo>
                  <a:pt x="0" y="463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334860" y="3396468"/>
            <a:ext cx="765175" cy="46355"/>
          </a:xfrm>
          <a:custGeom>
            <a:avLst/>
            <a:gdLst/>
            <a:ahLst/>
            <a:cxnLst/>
            <a:rect l="l" t="t" r="r" b="b"/>
            <a:pathLst>
              <a:path w="765175" h="46354">
                <a:moveTo>
                  <a:pt x="0" y="46349"/>
                </a:moveTo>
                <a:lnTo>
                  <a:pt x="718348" y="46349"/>
                </a:lnTo>
                <a:lnTo>
                  <a:pt x="7646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53208" y="3442818"/>
            <a:ext cx="0" cy="139065"/>
          </a:xfrm>
          <a:custGeom>
            <a:avLst/>
            <a:gdLst/>
            <a:ahLst/>
            <a:cxnLst/>
            <a:rect l="l" t="t" r="r" b="b"/>
            <a:pathLst>
              <a:path h="139064">
                <a:moveTo>
                  <a:pt x="0" y="0"/>
                </a:moveTo>
                <a:lnTo>
                  <a:pt x="0" y="139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73611" y="3480067"/>
            <a:ext cx="229235" cy="0"/>
          </a:xfrm>
          <a:custGeom>
            <a:avLst/>
            <a:gdLst/>
            <a:ahLst/>
            <a:cxnLst/>
            <a:rect l="l" t="t" r="r" b="b"/>
            <a:pathLst>
              <a:path w="229234">
                <a:moveTo>
                  <a:pt x="0" y="0"/>
                </a:moveTo>
                <a:lnTo>
                  <a:pt x="2287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102361" y="3432867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275297" y="1106396"/>
            <a:ext cx="939800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 marR="5080" indent="-42545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Class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scores:  1000 </a:t>
            </a:r>
            <a:r>
              <a:rPr sz="1200" dirty="0">
                <a:latin typeface="Arial"/>
                <a:cs typeface="Arial"/>
              </a:rPr>
              <a:t>x </a:t>
            </a:r>
            <a:r>
              <a:rPr sz="1200" spc="-5" dirty="0">
                <a:latin typeface="Arial"/>
                <a:cs typeface="Arial"/>
              </a:rPr>
              <a:t>1 </a:t>
            </a:r>
            <a:r>
              <a:rPr sz="1200" dirty="0">
                <a:latin typeface="Arial"/>
                <a:cs typeface="Arial"/>
              </a:rPr>
              <a:t>x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332760" y="1531484"/>
            <a:ext cx="718820" cy="139065"/>
          </a:xfrm>
          <a:custGeom>
            <a:avLst/>
            <a:gdLst/>
            <a:ahLst/>
            <a:cxnLst/>
            <a:rect l="l" t="t" r="r" b="b"/>
            <a:pathLst>
              <a:path w="718820" h="139064">
                <a:moveTo>
                  <a:pt x="0" y="0"/>
                </a:moveTo>
                <a:lnTo>
                  <a:pt x="718348" y="0"/>
                </a:lnTo>
                <a:lnTo>
                  <a:pt x="718348" y="139049"/>
                </a:lnTo>
                <a:lnTo>
                  <a:pt x="0" y="139049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32760" y="1485134"/>
            <a:ext cx="765175" cy="185420"/>
          </a:xfrm>
          <a:custGeom>
            <a:avLst/>
            <a:gdLst/>
            <a:ahLst/>
            <a:cxnLst/>
            <a:rect l="l" t="t" r="r" b="b"/>
            <a:pathLst>
              <a:path w="765175" h="185419">
                <a:moveTo>
                  <a:pt x="0" y="46349"/>
                </a:moveTo>
                <a:lnTo>
                  <a:pt x="46349" y="0"/>
                </a:lnTo>
                <a:lnTo>
                  <a:pt x="764698" y="0"/>
                </a:lnTo>
                <a:lnTo>
                  <a:pt x="764698" y="139049"/>
                </a:lnTo>
                <a:lnTo>
                  <a:pt x="718348" y="185399"/>
                </a:lnTo>
                <a:lnTo>
                  <a:pt x="0" y="185399"/>
                </a:lnTo>
                <a:lnTo>
                  <a:pt x="0" y="463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332760" y="1485134"/>
            <a:ext cx="765175" cy="46355"/>
          </a:xfrm>
          <a:custGeom>
            <a:avLst/>
            <a:gdLst/>
            <a:ahLst/>
            <a:cxnLst/>
            <a:rect l="l" t="t" r="r" b="b"/>
            <a:pathLst>
              <a:path w="765175" h="46355">
                <a:moveTo>
                  <a:pt x="0" y="46349"/>
                </a:moveTo>
                <a:lnTo>
                  <a:pt x="718348" y="46349"/>
                </a:lnTo>
                <a:lnTo>
                  <a:pt x="7646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51108" y="1531484"/>
            <a:ext cx="0" cy="139065"/>
          </a:xfrm>
          <a:custGeom>
            <a:avLst/>
            <a:gdLst/>
            <a:ahLst/>
            <a:cxnLst/>
            <a:rect l="l" t="t" r="r" b="b"/>
            <a:pathLst>
              <a:path h="139064">
                <a:moveTo>
                  <a:pt x="0" y="0"/>
                </a:moveTo>
                <a:lnTo>
                  <a:pt x="0" y="139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71510" y="1568734"/>
            <a:ext cx="229235" cy="0"/>
          </a:xfrm>
          <a:custGeom>
            <a:avLst/>
            <a:gdLst/>
            <a:ahLst/>
            <a:cxnLst/>
            <a:rect l="l" t="t" r="r" b="b"/>
            <a:pathLst>
              <a:path w="229234">
                <a:moveTo>
                  <a:pt x="0" y="0"/>
                </a:moveTo>
                <a:lnTo>
                  <a:pt x="2287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00260" y="1521536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5">
                <a:moveTo>
                  <a:pt x="0" y="94394"/>
                </a:moveTo>
                <a:lnTo>
                  <a:pt x="129674" y="47197"/>
                </a:lnTo>
                <a:lnTo>
                  <a:pt x="0" y="0"/>
                </a:lnTo>
                <a:lnTo>
                  <a:pt x="0" y="94394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660522" y="3090392"/>
            <a:ext cx="83566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1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33</a:t>
            </a:r>
            <a:endParaRPr sz="2000">
              <a:latin typeface="Arial"/>
              <a:cs typeface="Arial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64" name="object 6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5288677" y="1774897"/>
            <a:ext cx="83566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1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580169" y="1776345"/>
            <a:ext cx="83566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1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67399" y="807871"/>
            <a:ext cx="5227320" cy="616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84912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Efficient sliding window by converting fully-  connected layers into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convolutions</a:t>
            </a:r>
            <a:endParaRPr sz="1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10"/>
              </a:spcBef>
            </a:pPr>
            <a:r>
              <a:rPr sz="1200" spc="-5" dirty="0">
                <a:latin typeface="Arial"/>
                <a:cs typeface="Arial"/>
              </a:rPr>
              <a:t>4096 </a:t>
            </a:r>
            <a:r>
              <a:rPr sz="1200" dirty="0">
                <a:latin typeface="Arial"/>
                <a:cs typeface="Arial"/>
              </a:rPr>
              <a:t>x </a:t>
            </a:r>
            <a:r>
              <a:rPr sz="1200" spc="-5" dirty="0">
                <a:latin typeface="Arial"/>
                <a:cs typeface="Arial"/>
              </a:rPr>
              <a:t>1 </a:t>
            </a:r>
            <a:r>
              <a:rPr sz="1200" dirty="0">
                <a:latin typeface="Arial"/>
                <a:cs typeface="Arial"/>
              </a:rPr>
              <a:t>x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Efficient Sliding Window:</a:t>
            </a:r>
            <a:r>
              <a:rPr spc="15" dirty="0"/>
              <a:t> </a:t>
            </a:r>
            <a:r>
              <a:rPr spc="-5" dirty="0"/>
              <a:t>Overfeat</a:t>
            </a:r>
          </a:p>
        </p:txBody>
      </p:sp>
      <p:sp>
        <p:nvSpPr>
          <p:cNvPr id="5" name="object 5"/>
          <p:cNvSpPr/>
          <p:nvPr/>
        </p:nvSpPr>
        <p:spPr>
          <a:xfrm>
            <a:off x="3131243" y="856235"/>
            <a:ext cx="5253239" cy="3046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8848" y="1193594"/>
            <a:ext cx="242506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b="1" spc="-5" dirty="0">
                <a:latin typeface="Arial"/>
                <a:cs typeface="Arial"/>
              </a:rPr>
              <a:t>Training time: </a:t>
            </a:r>
            <a:r>
              <a:rPr sz="1400" spc="-5" dirty="0">
                <a:latin typeface="Arial"/>
                <a:cs typeface="Arial"/>
              </a:rPr>
              <a:t>Small image, 1 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1 classifier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output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34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68848" y="2450891"/>
            <a:ext cx="2445385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b="1" spc="-5" dirty="0">
                <a:latin typeface="Arial"/>
                <a:cs typeface="Arial"/>
              </a:rPr>
              <a:t>Test time: </a:t>
            </a:r>
            <a:r>
              <a:rPr sz="1400" spc="-5" dirty="0">
                <a:latin typeface="Arial"/>
                <a:cs typeface="Arial"/>
              </a:rPr>
              <a:t>Larger image, 2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2  classifier output, only extra  compute at yellow regions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224" y="4402728"/>
            <a:ext cx="6846570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Sermanet et al, “Integrated Recognition, Localization and Detection using Convolutional Networks”, ICLR 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2014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ImageNet Classification +</a:t>
            </a:r>
            <a:r>
              <a:rPr spc="40" dirty="0"/>
              <a:t> </a:t>
            </a:r>
            <a:r>
              <a:rPr spc="-5" dirty="0"/>
              <a:t>Localization</a:t>
            </a:r>
          </a:p>
        </p:txBody>
      </p:sp>
      <p:sp>
        <p:nvSpPr>
          <p:cNvPr id="5" name="object 5"/>
          <p:cNvSpPr/>
          <p:nvPr/>
        </p:nvSpPr>
        <p:spPr>
          <a:xfrm>
            <a:off x="295049" y="804860"/>
            <a:ext cx="4083891" cy="3533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72589" y="1088460"/>
            <a:ext cx="3601085" cy="2948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AlexNet</a:t>
            </a:r>
            <a:r>
              <a:rPr sz="1400" spc="-5" dirty="0">
                <a:latin typeface="Arial"/>
                <a:cs typeface="Arial"/>
              </a:rPr>
              <a:t>: Localization method not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published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 marR="5080">
              <a:lnSpc>
                <a:spcPts val="1650"/>
              </a:lnSpc>
            </a:pPr>
            <a:r>
              <a:rPr sz="1400" b="1" spc="-5" dirty="0">
                <a:latin typeface="Arial"/>
                <a:cs typeface="Arial"/>
              </a:rPr>
              <a:t>Overfeat</a:t>
            </a:r>
            <a:r>
              <a:rPr sz="1400" spc="-5" dirty="0">
                <a:latin typeface="Arial"/>
                <a:cs typeface="Arial"/>
              </a:rPr>
              <a:t>: Multiscale convolutional regression  with box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merging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123189">
              <a:lnSpc>
                <a:spcPts val="1650"/>
              </a:lnSpc>
            </a:pPr>
            <a:r>
              <a:rPr sz="1400" b="1" spc="-5" dirty="0">
                <a:latin typeface="Arial"/>
                <a:cs typeface="Arial"/>
              </a:rPr>
              <a:t>VGG</a:t>
            </a:r>
            <a:r>
              <a:rPr sz="1400" spc="-5" dirty="0">
                <a:latin typeface="Arial"/>
                <a:cs typeface="Arial"/>
              </a:rPr>
              <a:t>: Same as Overfeat, but fewer scales  and locations; simpler method, gains all due  to deeper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74930">
              <a:lnSpc>
                <a:spcPts val="1650"/>
              </a:lnSpc>
            </a:pPr>
            <a:r>
              <a:rPr sz="1400" b="1" spc="-5" dirty="0">
                <a:latin typeface="Arial"/>
                <a:cs typeface="Arial"/>
              </a:rPr>
              <a:t>ResNet: </a:t>
            </a:r>
            <a:r>
              <a:rPr sz="1400" spc="-5" dirty="0">
                <a:latin typeface="Arial"/>
                <a:cs typeface="Arial"/>
              </a:rPr>
              <a:t>Different localization method (RPN)  and much deeper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35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5449" y="1600209"/>
            <a:ext cx="2007145" cy="1665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0972" y="1024661"/>
            <a:ext cx="1675764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D8D8D8"/>
                </a:solidFill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6078" y="858962"/>
            <a:ext cx="1710055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+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Localization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Computer Vision</a:t>
            </a:r>
            <a:r>
              <a:rPr spc="-25" dirty="0"/>
              <a:t> </a:t>
            </a:r>
            <a:r>
              <a:rPr spc="-5" dirty="0"/>
              <a:t>Tasks</a:t>
            </a:r>
          </a:p>
        </p:txBody>
      </p:sp>
      <p:sp>
        <p:nvSpPr>
          <p:cNvPr id="8" name="object 8"/>
          <p:cNvSpPr/>
          <p:nvPr/>
        </p:nvSpPr>
        <p:spPr>
          <a:xfrm>
            <a:off x="2338085" y="1607049"/>
            <a:ext cx="2007145" cy="16652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88319" y="1625136"/>
            <a:ext cx="1019175" cy="1665605"/>
          </a:xfrm>
          <a:custGeom>
            <a:avLst/>
            <a:gdLst/>
            <a:ahLst/>
            <a:cxnLst/>
            <a:rect l="l" t="t" r="r" b="b"/>
            <a:pathLst>
              <a:path w="1019175" h="1665604">
                <a:moveTo>
                  <a:pt x="0" y="0"/>
                </a:moveTo>
                <a:lnTo>
                  <a:pt x="1019097" y="0"/>
                </a:lnTo>
                <a:lnTo>
                  <a:pt x="1019097" y="1665406"/>
                </a:lnTo>
                <a:lnTo>
                  <a:pt x="0" y="1665406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30741" y="1613514"/>
            <a:ext cx="2227370" cy="16705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3565" y="2084283"/>
            <a:ext cx="678180" cy="768350"/>
          </a:xfrm>
          <a:custGeom>
            <a:avLst/>
            <a:gdLst/>
            <a:ahLst/>
            <a:cxnLst/>
            <a:rect l="l" t="t" r="r" b="b"/>
            <a:pathLst>
              <a:path w="678179" h="768350">
                <a:moveTo>
                  <a:pt x="0" y="0"/>
                </a:moveTo>
                <a:lnTo>
                  <a:pt x="677898" y="0"/>
                </a:lnTo>
                <a:lnTo>
                  <a:pt x="677898" y="768285"/>
                </a:lnTo>
                <a:lnTo>
                  <a:pt x="0" y="768285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4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81990" y="2064660"/>
            <a:ext cx="567055" cy="601345"/>
          </a:xfrm>
          <a:custGeom>
            <a:avLst/>
            <a:gdLst/>
            <a:ahLst/>
            <a:cxnLst/>
            <a:rect l="l" t="t" r="r" b="b"/>
            <a:pathLst>
              <a:path w="567054" h="601344">
                <a:moveTo>
                  <a:pt x="0" y="0"/>
                </a:moveTo>
                <a:lnTo>
                  <a:pt x="566848" y="0"/>
                </a:lnTo>
                <a:lnTo>
                  <a:pt x="566848" y="600833"/>
                </a:lnTo>
                <a:lnTo>
                  <a:pt x="0" y="600833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4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09689" y="1714296"/>
            <a:ext cx="1128395" cy="1445895"/>
          </a:xfrm>
          <a:custGeom>
            <a:avLst/>
            <a:gdLst/>
            <a:ahLst/>
            <a:cxnLst/>
            <a:rect l="l" t="t" r="r" b="b"/>
            <a:pathLst>
              <a:path w="1128395" h="1445895">
                <a:moveTo>
                  <a:pt x="0" y="0"/>
                </a:moveTo>
                <a:lnTo>
                  <a:pt x="1128097" y="0"/>
                </a:lnTo>
                <a:lnTo>
                  <a:pt x="1128097" y="1445847"/>
                </a:lnTo>
                <a:lnTo>
                  <a:pt x="0" y="144584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C8DA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9439" y="2739044"/>
            <a:ext cx="353695" cy="421640"/>
          </a:xfrm>
          <a:custGeom>
            <a:avLst/>
            <a:gdLst/>
            <a:ahLst/>
            <a:cxnLst/>
            <a:rect l="l" t="t" r="r" b="b"/>
            <a:pathLst>
              <a:path w="353695" h="421639">
                <a:moveTo>
                  <a:pt x="0" y="0"/>
                </a:moveTo>
                <a:lnTo>
                  <a:pt x="353149" y="0"/>
                </a:lnTo>
                <a:lnTo>
                  <a:pt x="353149" y="421099"/>
                </a:lnTo>
                <a:lnTo>
                  <a:pt x="0" y="421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523062" y="1011362"/>
            <a:ext cx="2042160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D8D8D8"/>
                </a:solidFill>
                <a:latin typeface="Arial"/>
                <a:cs typeface="Arial"/>
              </a:rPr>
              <a:t>Object</a:t>
            </a:r>
            <a:r>
              <a:rPr sz="2000" b="1" spc="-4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D8D8D8"/>
                </a:solidFill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43611" y="1607899"/>
            <a:ext cx="2242345" cy="16817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005287" y="858962"/>
            <a:ext cx="1703705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23850">
              <a:lnSpc>
                <a:spcPct val="100000"/>
              </a:lnSpc>
            </a:pPr>
            <a:r>
              <a:rPr sz="2000" b="1" spc="-5" dirty="0">
                <a:solidFill>
                  <a:srgbClr val="D8D8D8"/>
                </a:solidFill>
                <a:latin typeface="Arial"/>
                <a:cs typeface="Arial"/>
              </a:rPr>
              <a:t>Instance  Segmentation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36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5449" y="1600209"/>
            <a:ext cx="2007145" cy="1665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0972" y="1024661"/>
            <a:ext cx="1675764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D8D8D8"/>
                </a:solidFill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6078" y="858962"/>
            <a:ext cx="1710055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">
              <a:lnSpc>
                <a:spcPct val="100000"/>
              </a:lnSpc>
            </a:pPr>
            <a:r>
              <a:rPr sz="2000" b="1" spc="-5" dirty="0">
                <a:solidFill>
                  <a:srgbClr val="D8D8D8"/>
                </a:solidFill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D8D8D8"/>
                </a:solidFill>
                <a:latin typeface="Arial"/>
                <a:cs typeface="Arial"/>
              </a:rPr>
              <a:t>+</a:t>
            </a:r>
            <a:r>
              <a:rPr sz="2000" b="1" spc="-5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D8D8D8"/>
                </a:solidFill>
                <a:latin typeface="Arial"/>
                <a:cs typeface="Arial"/>
              </a:rPr>
              <a:t>Localization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Computer Vision</a:t>
            </a:r>
            <a:r>
              <a:rPr spc="-25" dirty="0"/>
              <a:t> </a:t>
            </a:r>
            <a:r>
              <a:rPr spc="-5" dirty="0"/>
              <a:t>Tasks</a:t>
            </a:r>
          </a:p>
        </p:txBody>
      </p:sp>
      <p:sp>
        <p:nvSpPr>
          <p:cNvPr id="8" name="object 8"/>
          <p:cNvSpPr/>
          <p:nvPr/>
        </p:nvSpPr>
        <p:spPr>
          <a:xfrm>
            <a:off x="2338085" y="1607049"/>
            <a:ext cx="2007145" cy="1665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88319" y="1625136"/>
            <a:ext cx="1019175" cy="1665605"/>
          </a:xfrm>
          <a:custGeom>
            <a:avLst/>
            <a:gdLst/>
            <a:ahLst/>
            <a:cxnLst/>
            <a:rect l="l" t="t" r="r" b="b"/>
            <a:pathLst>
              <a:path w="1019175" h="1665604">
                <a:moveTo>
                  <a:pt x="0" y="0"/>
                </a:moveTo>
                <a:lnTo>
                  <a:pt x="1019097" y="0"/>
                </a:lnTo>
                <a:lnTo>
                  <a:pt x="1019097" y="1665406"/>
                </a:lnTo>
                <a:lnTo>
                  <a:pt x="0" y="1665406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F4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43611" y="1607899"/>
            <a:ext cx="2242345" cy="16817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05287" y="858962"/>
            <a:ext cx="1703705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23850">
              <a:lnSpc>
                <a:spcPct val="100000"/>
              </a:lnSpc>
            </a:pPr>
            <a:r>
              <a:rPr sz="2000" b="1" spc="-5" dirty="0">
                <a:solidFill>
                  <a:srgbClr val="D8D8D8"/>
                </a:solidFill>
                <a:latin typeface="Arial"/>
                <a:cs typeface="Arial"/>
              </a:rPr>
              <a:t>Instance  Segmentation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30741" y="1613514"/>
            <a:ext cx="2227370" cy="16705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03565" y="2084283"/>
            <a:ext cx="678180" cy="768350"/>
          </a:xfrm>
          <a:custGeom>
            <a:avLst/>
            <a:gdLst/>
            <a:ahLst/>
            <a:cxnLst/>
            <a:rect l="l" t="t" r="r" b="b"/>
            <a:pathLst>
              <a:path w="678179" h="768350">
                <a:moveTo>
                  <a:pt x="0" y="0"/>
                </a:moveTo>
                <a:lnTo>
                  <a:pt x="677898" y="0"/>
                </a:lnTo>
                <a:lnTo>
                  <a:pt x="677898" y="768285"/>
                </a:lnTo>
                <a:lnTo>
                  <a:pt x="0" y="768285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81990" y="2064660"/>
            <a:ext cx="567055" cy="601345"/>
          </a:xfrm>
          <a:custGeom>
            <a:avLst/>
            <a:gdLst/>
            <a:ahLst/>
            <a:cxnLst/>
            <a:rect l="l" t="t" r="r" b="b"/>
            <a:pathLst>
              <a:path w="567054" h="601344">
                <a:moveTo>
                  <a:pt x="0" y="0"/>
                </a:moveTo>
                <a:lnTo>
                  <a:pt x="566848" y="0"/>
                </a:lnTo>
                <a:lnTo>
                  <a:pt x="566848" y="600833"/>
                </a:lnTo>
                <a:lnTo>
                  <a:pt x="0" y="600833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09689" y="1714296"/>
            <a:ext cx="1128395" cy="1445895"/>
          </a:xfrm>
          <a:custGeom>
            <a:avLst/>
            <a:gdLst/>
            <a:ahLst/>
            <a:cxnLst/>
            <a:rect l="l" t="t" r="r" b="b"/>
            <a:pathLst>
              <a:path w="1128395" h="1445895">
                <a:moveTo>
                  <a:pt x="0" y="0"/>
                </a:moveTo>
                <a:lnTo>
                  <a:pt x="1128097" y="0"/>
                </a:lnTo>
                <a:lnTo>
                  <a:pt x="1128097" y="1445847"/>
                </a:lnTo>
                <a:lnTo>
                  <a:pt x="0" y="144584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09439" y="2739044"/>
            <a:ext cx="353695" cy="421640"/>
          </a:xfrm>
          <a:custGeom>
            <a:avLst/>
            <a:gdLst/>
            <a:ahLst/>
            <a:cxnLst/>
            <a:rect l="l" t="t" r="r" b="b"/>
            <a:pathLst>
              <a:path w="353695" h="421639">
                <a:moveTo>
                  <a:pt x="0" y="0"/>
                </a:moveTo>
                <a:lnTo>
                  <a:pt x="353149" y="0"/>
                </a:lnTo>
                <a:lnTo>
                  <a:pt x="353149" y="421099"/>
                </a:lnTo>
                <a:lnTo>
                  <a:pt x="0" y="421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523062" y="1011362"/>
            <a:ext cx="2042160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Object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37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43120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5449" y="1600209"/>
            <a:ext cx="2007145" cy="1665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0972" y="1024661"/>
            <a:ext cx="1675764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6078" y="858962"/>
            <a:ext cx="1710055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+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Localization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Computer Vision</a:t>
            </a:r>
            <a:r>
              <a:rPr spc="-25" dirty="0"/>
              <a:t> </a:t>
            </a:r>
            <a:r>
              <a:rPr spc="-5" dirty="0"/>
              <a:t>Tasks</a:t>
            </a:r>
          </a:p>
        </p:txBody>
      </p:sp>
      <p:sp>
        <p:nvSpPr>
          <p:cNvPr id="8" name="object 8"/>
          <p:cNvSpPr/>
          <p:nvPr/>
        </p:nvSpPr>
        <p:spPr>
          <a:xfrm>
            <a:off x="2338085" y="1607049"/>
            <a:ext cx="2007145" cy="1665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88319" y="1625136"/>
            <a:ext cx="1019175" cy="1665605"/>
          </a:xfrm>
          <a:custGeom>
            <a:avLst/>
            <a:gdLst/>
            <a:ahLst/>
            <a:cxnLst/>
            <a:rect l="l" t="t" r="r" b="b"/>
            <a:pathLst>
              <a:path w="1019175" h="1665604">
                <a:moveTo>
                  <a:pt x="0" y="0"/>
                </a:moveTo>
                <a:lnTo>
                  <a:pt x="1019097" y="0"/>
                </a:lnTo>
                <a:lnTo>
                  <a:pt x="1019097" y="1665406"/>
                </a:lnTo>
                <a:lnTo>
                  <a:pt x="0" y="1665406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04073" y="3443823"/>
            <a:ext cx="4826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00445" y="3443823"/>
            <a:ext cx="4826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5669" y="3443823"/>
            <a:ext cx="19050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CAT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spc="-5" dirty="0">
                <a:solidFill>
                  <a:srgbClr val="4985E8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FF00"/>
                </a:solidFill>
                <a:latin typeface="Arial"/>
                <a:cs typeface="Arial"/>
              </a:rPr>
              <a:t>DUCK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30741" y="1613514"/>
            <a:ext cx="2227370" cy="1670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03565" y="2084283"/>
            <a:ext cx="678180" cy="768350"/>
          </a:xfrm>
          <a:custGeom>
            <a:avLst/>
            <a:gdLst/>
            <a:ahLst/>
            <a:cxnLst/>
            <a:rect l="l" t="t" r="r" b="b"/>
            <a:pathLst>
              <a:path w="678179" h="768350">
                <a:moveTo>
                  <a:pt x="0" y="0"/>
                </a:moveTo>
                <a:lnTo>
                  <a:pt x="677898" y="0"/>
                </a:lnTo>
                <a:lnTo>
                  <a:pt x="677898" y="768285"/>
                </a:lnTo>
                <a:lnTo>
                  <a:pt x="0" y="768285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81990" y="2064660"/>
            <a:ext cx="567055" cy="601345"/>
          </a:xfrm>
          <a:custGeom>
            <a:avLst/>
            <a:gdLst/>
            <a:ahLst/>
            <a:cxnLst/>
            <a:rect l="l" t="t" r="r" b="b"/>
            <a:pathLst>
              <a:path w="567054" h="601344">
                <a:moveTo>
                  <a:pt x="0" y="0"/>
                </a:moveTo>
                <a:lnTo>
                  <a:pt x="566848" y="0"/>
                </a:lnTo>
                <a:lnTo>
                  <a:pt x="566848" y="600833"/>
                </a:lnTo>
                <a:lnTo>
                  <a:pt x="0" y="600833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09689" y="1714296"/>
            <a:ext cx="1128395" cy="1445895"/>
          </a:xfrm>
          <a:custGeom>
            <a:avLst/>
            <a:gdLst/>
            <a:ahLst/>
            <a:cxnLst/>
            <a:rect l="l" t="t" r="r" b="b"/>
            <a:pathLst>
              <a:path w="1128395" h="1445895">
                <a:moveTo>
                  <a:pt x="0" y="0"/>
                </a:moveTo>
                <a:lnTo>
                  <a:pt x="1128097" y="0"/>
                </a:lnTo>
                <a:lnTo>
                  <a:pt x="1128097" y="1445847"/>
                </a:lnTo>
                <a:lnTo>
                  <a:pt x="0" y="144584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09439" y="2739044"/>
            <a:ext cx="353695" cy="421640"/>
          </a:xfrm>
          <a:custGeom>
            <a:avLst/>
            <a:gdLst/>
            <a:ahLst/>
            <a:cxnLst/>
            <a:rect l="l" t="t" r="r" b="b"/>
            <a:pathLst>
              <a:path w="353695" h="421639">
                <a:moveTo>
                  <a:pt x="0" y="0"/>
                </a:moveTo>
                <a:lnTo>
                  <a:pt x="353149" y="0"/>
                </a:lnTo>
                <a:lnTo>
                  <a:pt x="353149" y="421099"/>
                </a:lnTo>
                <a:lnTo>
                  <a:pt x="0" y="421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23062" y="1011362"/>
            <a:ext cx="2042160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Object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43611" y="1607899"/>
            <a:ext cx="2242345" cy="16817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21661" y="2080600"/>
            <a:ext cx="681990" cy="726440"/>
          </a:xfrm>
          <a:custGeom>
            <a:avLst/>
            <a:gdLst/>
            <a:ahLst/>
            <a:cxnLst/>
            <a:rect l="l" t="t" r="r" b="b"/>
            <a:pathLst>
              <a:path w="681990" h="726439">
                <a:moveTo>
                  <a:pt x="263924" y="131962"/>
                </a:moveTo>
                <a:lnTo>
                  <a:pt x="185399" y="56557"/>
                </a:lnTo>
                <a:lnTo>
                  <a:pt x="131974" y="81692"/>
                </a:lnTo>
                <a:lnTo>
                  <a:pt x="144524" y="273354"/>
                </a:lnTo>
                <a:lnTo>
                  <a:pt x="179099" y="377054"/>
                </a:lnTo>
                <a:lnTo>
                  <a:pt x="109974" y="307921"/>
                </a:lnTo>
                <a:lnTo>
                  <a:pt x="15724" y="399044"/>
                </a:lnTo>
                <a:lnTo>
                  <a:pt x="0" y="521568"/>
                </a:lnTo>
                <a:lnTo>
                  <a:pt x="160249" y="584418"/>
                </a:lnTo>
                <a:lnTo>
                  <a:pt x="229374" y="725818"/>
                </a:lnTo>
                <a:lnTo>
                  <a:pt x="681823" y="719518"/>
                </a:lnTo>
                <a:lnTo>
                  <a:pt x="678673" y="640968"/>
                </a:lnTo>
                <a:lnTo>
                  <a:pt x="590698" y="565568"/>
                </a:lnTo>
                <a:lnTo>
                  <a:pt x="615848" y="499593"/>
                </a:lnTo>
                <a:lnTo>
                  <a:pt x="549873" y="405316"/>
                </a:lnTo>
                <a:lnTo>
                  <a:pt x="471324" y="0"/>
                </a:lnTo>
                <a:lnTo>
                  <a:pt x="392749" y="3144"/>
                </a:lnTo>
                <a:lnTo>
                  <a:pt x="367624" y="106827"/>
                </a:lnTo>
                <a:lnTo>
                  <a:pt x="263924" y="131962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89834" y="2046035"/>
            <a:ext cx="427355" cy="584835"/>
          </a:xfrm>
          <a:custGeom>
            <a:avLst/>
            <a:gdLst/>
            <a:ahLst/>
            <a:cxnLst/>
            <a:rect l="l" t="t" r="r" b="b"/>
            <a:pathLst>
              <a:path w="427354" h="584835">
                <a:moveTo>
                  <a:pt x="122524" y="97409"/>
                </a:moveTo>
                <a:lnTo>
                  <a:pt x="210499" y="84834"/>
                </a:lnTo>
                <a:lnTo>
                  <a:pt x="276499" y="0"/>
                </a:lnTo>
                <a:lnTo>
                  <a:pt x="311049" y="6287"/>
                </a:lnTo>
                <a:lnTo>
                  <a:pt x="336174" y="147679"/>
                </a:lnTo>
                <a:lnTo>
                  <a:pt x="336174" y="311064"/>
                </a:lnTo>
                <a:lnTo>
                  <a:pt x="389624" y="443026"/>
                </a:lnTo>
                <a:lnTo>
                  <a:pt x="427299" y="540433"/>
                </a:lnTo>
                <a:lnTo>
                  <a:pt x="298499" y="565583"/>
                </a:lnTo>
                <a:lnTo>
                  <a:pt x="131949" y="584408"/>
                </a:lnTo>
                <a:lnTo>
                  <a:pt x="147674" y="537283"/>
                </a:lnTo>
                <a:lnTo>
                  <a:pt x="84824" y="449314"/>
                </a:lnTo>
                <a:lnTo>
                  <a:pt x="0" y="62844"/>
                </a:lnTo>
                <a:lnTo>
                  <a:pt x="122524" y="97409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51159" y="1703561"/>
            <a:ext cx="1052830" cy="1414145"/>
          </a:xfrm>
          <a:custGeom>
            <a:avLst/>
            <a:gdLst/>
            <a:ahLst/>
            <a:cxnLst/>
            <a:rect l="l" t="t" r="r" b="b"/>
            <a:pathLst>
              <a:path w="1052829" h="1414145">
                <a:moveTo>
                  <a:pt x="364474" y="0"/>
                </a:moveTo>
                <a:lnTo>
                  <a:pt x="694398" y="100539"/>
                </a:lnTo>
                <a:lnTo>
                  <a:pt x="776073" y="351904"/>
                </a:lnTo>
                <a:lnTo>
                  <a:pt x="688123" y="487011"/>
                </a:lnTo>
                <a:lnTo>
                  <a:pt x="1052572" y="1137407"/>
                </a:lnTo>
                <a:lnTo>
                  <a:pt x="992897" y="1363632"/>
                </a:lnTo>
                <a:lnTo>
                  <a:pt x="452449" y="1413907"/>
                </a:lnTo>
                <a:lnTo>
                  <a:pt x="241949" y="1344782"/>
                </a:lnTo>
                <a:lnTo>
                  <a:pt x="65974" y="1247382"/>
                </a:lnTo>
                <a:lnTo>
                  <a:pt x="141399" y="860908"/>
                </a:lnTo>
                <a:lnTo>
                  <a:pt x="72274" y="716383"/>
                </a:lnTo>
                <a:lnTo>
                  <a:pt x="150824" y="496441"/>
                </a:lnTo>
                <a:lnTo>
                  <a:pt x="0" y="336199"/>
                </a:lnTo>
                <a:lnTo>
                  <a:pt x="207374" y="6287"/>
                </a:lnTo>
                <a:lnTo>
                  <a:pt x="364474" y="0"/>
                </a:lnTo>
                <a:close/>
              </a:path>
            </a:pathLst>
          </a:custGeom>
          <a:ln w="3809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60034" y="2784419"/>
            <a:ext cx="327025" cy="339725"/>
          </a:xfrm>
          <a:custGeom>
            <a:avLst/>
            <a:gdLst/>
            <a:ahLst/>
            <a:cxnLst/>
            <a:rect l="l" t="t" r="r" b="b"/>
            <a:pathLst>
              <a:path w="327025" h="339725">
                <a:moveTo>
                  <a:pt x="0" y="295349"/>
                </a:moveTo>
                <a:lnTo>
                  <a:pt x="69124" y="160249"/>
                </a:lnTo>
                <a:lnTo>
                  <a:pt x="34574" y="100549"/>
                </a:lnTo>
                <a:lnTo>
                  <a:pt x="75424" y="0"/>
                </a:lnTo>
                <a:lnTo>
                  <a:pt x="194824" y="0"/>
                </a:lnTo>
                <a:lnTo>
                  <a:pt x="219949" y="97399"/>
                </a:lnTo>
                <a:lnTo>
                  <a:pt x="188524" y="169674"/>
                </a:lnTo>
                <a:lnTo>
                  <a:pt x="248224" y="191674"/>
                </a:lnTo>
                <a:lnTo>
                  <a:pt x="295349" y="169674"/>
                </a:lnTo>
                <a:lnTo>
                  <a:pt x="326774" y="248224"/>
                </a:lnTo>
                <a:lnTo>
                  <a:pt x="241949" y="339324"/>
                </a:lnTo>
                <a:lnTo>
                  <a:pt x="0" y="295349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005287" y="858962"/>
            <a:ext cx="1703705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2385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Instance  Segmentation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12240" y="3427325"/>
            <a:ext cx="19050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CAT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spc="-5" dirty="0">
                <a:solidFill>
                  <a:srgbClr val="4985E8"/>
                </a:solidFill>
                <a:latin typeface="Arial"/>
                <a:cs typeface="Arial"/>
              </a:rPr>
              <a:t>DOG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FF00"/>
                </a:solidFill>
                <a:latin typeface="Arial"/>
                <a:cs typeface="Arial"/>
              </a:rPr>
              <a:t>DUCK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32199" y="3847242"/>
            <a:ext cx="4143441" cy="370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764642" y="4287282"/>
            <a:ext cx="104330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Single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504540" y="3847242"/>
            <a:ext cx="4454541" cy="3709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085135" y="4275957"/>
            <a:ext cx="12503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Multiple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objects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99118" y="4729012"/>
            <a:ext cx="12388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8</a:t>
            </a:r>
            <a:r>
              <a:rPr sz="2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812343" y="4737560"/>
            <a:ext cx="1670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Detection as</a:t>
            </a:r>
            <a:r>
              <a:rPr spc="-10" dirty="0"/>
              <a:t> </a:t>
            </a:r>
            <a:r>
              <a:rPr spc="-5" dirty="0"/>
              <a:t>Regression?</a:t>
            </a:r>
          </a:p>
        </p:txBody>
      </p:sp>
      <p:sp>
        <p:nvSpPr>
          <p:cNvPr id="5" name="object 5"/>
          <p:cNvSpPr/>
          <p:nvPr/>
        </p:nvSpPr>
        <p:spPr>
          <a:xfrm>
            <a:off x="1274259" y="1654189"/>
            <a:ext cx="2227373" cy="1670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31467" y="2490470"/>
            <a:ext cx="1757045" cy="0"/>
          </a:xfrm>
          <a:custGeom>
            <a:avLst/>
            <a:gdLst/>
            <a:ahLst/>
            <a:cxnLst/>
            <a:rect l="l" t="t" r="r" b="b"/>
            <a:pathLst>
              <a:path w="1757045">
                <a:moveTo>
                  <a:pt x="0" y="0"/>
                </a:moveTo>
                <a:lnTo>
                  <a:pt x="1756496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87963" y="2427540"/>
            <a:ext cx="173355" cy="126364"/>
          </a:xfrm>
          <a:custGeom>
            <a:avLst/>
            <a:gdLst/>
            <a:ahLst/>
            <a:cxnLst/>
            <a:rect l="l" t="t" r="r" b="b"/>
            <a:pathLst>
              <a:path w="173354" h="126364">
                <a:moveTo>
                  <a:pt x="0" y="125854"/>
                </a:moveTo>
                <a:lnTo>
                  <a:pt x="172899" y="62929"/>
                </a:lnTo>
                <a:lnTo>
                  <a:pt x="0" y="0"/>
                </a:lnTo>
                <a:lnTo>
                  <a:pt x="0" y="125854"/>
                </a:lnTo>
                <a:close/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99759" y="1362052"/>
            <a:ext cx="2377440" cy="2185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DOG, (x, y, w,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CAT, (x, y, w,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CAT, (x, y, w,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DUCK (x, y, w,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= 16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numbers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38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Detection as</a:t>
            </a:r>
            <a:r>
              <a:rPr spc="-10" dirty="0"/>
              <a:t> </a:t>
            </a:r>
            <a:r>
              <a:rPr spc="-5" dirty="0"/>
              <a:t>Regression?</a:t>
            </a:r>
          </a:p>
        </p:txBody>
      </p:sp>
      <p:sp>
        <p:nvSpPr>
          <p:cNvPr id="5" name="object 5"/>
          <p:cNvSpPr/>
          <p:nvPr/>
        </p:nvSpPr>
        <p:spPr>
          <a:xfrm>
            <a:off x="3931467" y="2490470"/>
            <a:ext cx="1757045" cy="0"/>
          </a:xfrm>
          <a:custGeom>
            <a:avLst/>
            <a:gdLst/>
            <a:ahLst/>
            <a:cxnLst/>
            <a:rect l="l" t="t" r="r" b="b"/>
            <a:pathLst>
              <a:path w="1757045">
                <a:moveTo>
                  <a:pt x="0" y="0"/>
                </a:moveTo>
                <a:lnTo>
                  <a:pt x="1756496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87963" y="2427540"/>
            <a:ext cx="173355" cy="126364"/>
          </a:xfrm>
          <a:custGeom>
            <a:avLst/>
            <a:gdLst/>
            <a:ahLst/>
            <a:cxnLst/>
            <a:rect l="l" t="t" r="r" b="b"/>
            <a:pathLst>
              <a:path w="173354" h="126364">
                <a:moveTo>
                  <a:pt x="0" y="125854"/>
                </a:moveTo>
                <a:lnTo>
                  <a:pt x="172899" y="62929"/>
                </a:lnTo>
                <a:lnTo>
                  <a:pt x="0" y="0"/>
                </a:lnTo>
                <a:lnTo>
                  <a:pt x="0" y="125854"/>
                </a:lnTo>
                <a:close/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99759" y="1362052"/>
            <a:ext cx="2292350" cy="146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DOG, (x, y, w,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CAT, (x, y, w,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= 8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numbers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72648" y="1603271"/>
            <a:ext cx="2666044" cy="1774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39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Detection as</a:t>
            </a:r>
            <a:r>
              <a:rPr spc="-10" dirty="0"/>
              <a:t> </a:t>
            </a:r>
            <a:r>
              <a:rPr spc="-5" dirty="0"/>
              <a:t>Regression?</a:t>
            </a:r>
          </a:p>
        </p:txBody>
      </p:sp>
      <p:sp>
        <p:nvSpPr>
          <p:cNvPr id="5" name="object 5"/>
          <p:cNvSpPr/>
          <p:nvPr/>
        </p:nvSpPr>
        <p:spPr>
          <a:xfrm>
            <a:off x="3931467" y="2490470"/>
            <a:ext cx="1757045" cy="0"/>
          </a:xfrm>
          <a:custGeom>
            <a:avLst/>
            <a:gdLst/>
            <a:ahLst/>
            <a:cxnLst/>
            <a:rect l="l" t="t" r="r" b="b"/>
            <a:pathLst>
              <a:path w="1757045">
                <a:moveTo>
                  <a:pt x="0" y="0"/>
                </a:moveTo>
                <a:lnTo>
                  <a:pt x="1756496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87963" y="2427540"/>
            <a:ext cx="173355" cy="126364"/>
          </a:xfrm>
          <a:custGeom>
            <a:avLst/>
            <a:gdLst/>
            <a:ahLst/>
            <a:cxnLst/>
            <a:rect l="l" t="t" r="r" b="b"/>
            <a:pathLst>
              <a:path w="173354" h="126364">
                <a:moveTo>
                  <a:pt x="0" y="125854"/>
                </a:moveTo>
                <a:lnTo>
                  <a:pt x="172899" y="62929"/>
                </a:lnTo>
                <a:lnTo>
                  <a:pt x="0" y="0"/>
                </a:lnTo>
                <a:lnTo>
                  <a:pt x="0" y="125854"/>
                </a:lnTo>
                <a:close/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4148" y="1556421"/>
            <a:ext cx="3050943" cy="1868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80200" y="1362052"/>
            <a:ext cx="6922770" cy="3007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00330" algn="r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CAT, (x, y, w,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 marR="100330" algn="r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CAT, (x, y, w,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 marR="1892935" algn="r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….</a:t>
            </a:r>
            <a:endParaRPr sz="2400">
              <a:latin typeface="Arial"/>
              <a:cs typeface="Arial"/>
            </a:endParaRPr>
          </a:p>
          <a:p>
            <a:pPr marR="184785" algn="r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CAT (x, y, w,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= many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numbers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000" spc="-5" dirty="0">
                <a:latin typeface="Arial"/>
                <a:cs typeface="Arial"/>
              </a:rPr>
              <a:t>Need variable sized</a:t>
            </a:r>
            <a:r>
              <a:rPr sz="300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outputs</a:t>
            </a:r>
            <a:endParaRPr sz="3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2648" y="1603271"/>
            <a:ext cx="3850992" cy="2563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Detection as</a:t>
            </a:r>
            <a:r>
              <a:rPr dirty="0"/>
              <a:t> </a:t>
            </a:r>
            <a:r>
              <a:rPr spc="-5" dirty="0"/>
              <a:t>Classification</a:t>
            </a:r>
          </a:p>
        </p:txBody>
      </p:sp>
      <p:sp>
        <p:nvSpPr>
          <p:cNvPr id="6" name="object 6"/>
          <p:cNvSpPr/>
          <p:nvPr/>
        </p:nvSpPr>
        <p:spPr>
          <a:xfrm>
            <a:off x="939098" y="1961220"/>
            <a:ext cx="1407795" cy="2075180"/>
          </a:xfrm>
          <a:custGeom>
            <a:avLst/>
            <a:gdLst/>
            <a:ahLst/>
            <a:cxnLst/>
            <a:rect l="l" t="t" r="r" b="b"/>
            <a:pathLst>
              <a:path w="1407795" h="2075179">
                <a:moveTo>
                  <a:pt x="0" y="0"/>
                </a:moveTo>
                <a:lnTo>
                  <a:pt x="1407297" y="0"/>
                </a:lnTo>
                <a:lnTo>
                  <a:pt x="1407297" y="2074795"/>
                </a:lnTo>
                <a:lnTo>
                  <a:pt x="0" y="2074795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58337" y="2071482"/>
            <a:ext cx="1802130" cy="1380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b="1" spc="-5" dirty="0">
                <a:solidFill>
                  <a:srgbClr val="970000"/>
                </a:solidFill>
                <a:latin typeface="Arial"/>
                <a:cs typeface="Arial"/>
              </a:rPr>
              <a:t>CAT?</a:t>
            </a:r>
            <a:r>
              <a:rPr sz="3000" b="1" spc="-85" dirty="0">
                <a:solidFill>
                  <a:srgbClr val="970000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970000"/>
                </a:solidFill>
                <a:latin typeface="Arial"/>
                <a:cs typeface="Arial"/>
              </a:rPr>
              <a:t>NO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b="1" spc="-5" dirty="0">
                <a:solidFill>
                  <a:srgbClr val="970000"/>
                </a:solidFill>
                <a:latin typeface="Arial"/>
                <a:cs typeface="Arial"/>
              </a:rPr>
              <a:t>DOG?</a:t>
            </a:r>
            <a:r>
              <a:rPr sz="3000" b="1" spc="-90" dirty="0">
                <a:solidFill>
                  <a:srgbClr val="970000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970000"/>
                </a:solidFill>
                <a:latin typeface="Arial"/>
                <a:cs typeface="Arial"/>
              </a:rPr>
              <a:t>NO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41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2648" y="1603271"/>
            <a:ext cx="3850992" cy="2563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Detection as</a:t>
            </a:r>
            <a:r>
              <a:rPr dirty="0"/>
              <a:t> </a:t>
            </a:r>
            <a:r>
              <a:rPr spc="-5" dirty="0"/>
              <a:t>Classification</a:t>
            </a:r>
          </a:p>
        </p:txBody>
      </p:sp>
      <p:sp>
        <p:nvSpPr>
          <p:cNvPr id="6" name="object 6"/>
          <p:cNvSpPr/>
          <p:nvPr/>
        </p:nvSpPr>
        <p:spPr>
          <a:xfrm>
            <a:off x="1396297" y="1961220"/>
            <a:ext cx="1407795" cy="2075180"/>
          </a:xfrm>
          <a:custGeom>
            <a:avLst/>
            <a:gdLst/>
            <a:ahLst/>
            <a:cxnLst/>
            <a:rect l="l" t="t" r="r" b="b"/>
            <a:pathLst>
              <a:path w="1407795" h="2075179">
                <a:moveTo>
                  <a:pt x="0" y="0"/>
                </a:moveTo>
                <a:lnTo>
                  <a:pt x="1407297" y="0"/>
                </a:lnTo>
                <a:lnTo>
                  <a:pt x="1407297" y="2074795"/>
                </a:lnTo>
                <a:lnTo>
                  <a:pt x="0" y="2074795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58337" y="2071482"/>
            <a:ext cx="2034539" cy="1380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b="1" spc="-5" dirty="0">
                <a:solidFill>
                  <a:srgbClr val="38751C"/>
                </a:solidFill>
                <a:latin typeface="Arial"/>
                <a:cs typeface="Arial"/>
              </a:rPr>
              <a:t>CAT?</a:t>
            </a:r>
            <a:r>
              <a:rPr sz="3000" b="1" spc="-8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38751C"/>
                </a:solidFill>
                <a:latin typeface="Arial"/>
                <a:cs typeface="Arial"/>
              </a:rPr>
              <a:t>YES!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b="1" spc="-5" dirty="0">
                <a:solidFill>
                  <a:srgbClr val="970000"/>
                </a:solidFill>
                <a:latin typeface="Arial"/>
                <a:cs typeface="Arial"/>
              </a:rPr>
              <a:t>DOG?</a:t>
            </a:r>
            <a:r>
              <a:rPr sz="3000" b="1" spc="-90" dirty="0">
                <a:solidFill>
                  <a:srgbClr val="970000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970000"/>
                </a:solidFill>
                <a:latin typeface="Arial"/>
                <a:cs typeface="Arial"/>
              </a:rPr>
              <a:t>NO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42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2648" y="1603271"/>
            <a:ext cx="3850992" cy="2563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Detection as</a:t>
            </a:r>
            <a:r>
              <a:rPr dirty="0"/>
              <a:t> </a:t>
            </a:r>
            <a:r>
              <a:rPr spc="-5" dirty="0"/>
              <a:t>Classification</a:t>
            </a:r>
          </a:p>
        </p:txBody>
      </p:sp>
      <p:sp>
        <p:nvSpPr>
          <p:cNvPr id="6" name="object 6"/>
          <p:cNvSpPr/>
          <p:nvPr/>
        </p:nvSpPr>
        <p:spPr>
          <a:xfrm>
            <a:off x="2158295" y="1961220"/>
            <a:ext cx="1407795" cy="2075180"/>
          </a:xfrm>
          <a:custGeom>
            <a:avLst/>
            <a:gdLst/>
            <a:ahLst/>
            <a:cxnLst/>
            <a:rect l="l" t="t" r="r" b="b"/>
            <a:pathLst>
              <a:path w="1407795" h="2075179">
                <a:moveTo>
                  <a:pt x="0" y="0"/>
                </a:moveTo>
                <a:lnTo>
                  <a:pt x="1407297" y="0"/>
                </a:lnTo>
                <a:lnTo>
                  <a:pt x="1407297" y="2074795"/>
                </a:lnTo>
                <a:lnTo>
                  <a:pt x="0" y="2074795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58337" y="2071482"/>
            <a:ext cx="1802130" cy="1380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b="1" spc="-5" dirty="0">
                <a:solidFill>
                  <a:srgbClr val="970000"/>
                </a:solidFill>
                <a:latin typeface="Arial"/>
                <a:cs typeface="Arial"/>
              </a:rPr>
              <a:t>CAT?</a:t>
            </a:r>
            <a:r>
              <a:rPr sz="3000" b="1" spc="-85" dirty="0">
                <a:solidFill>
                  <a:srgbClr val="970000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970000"/>
                </a:solidFill>
                <a:latin typeface="Arial"/>
                <a:cs typeface="Arial"/>
              </a:rPr>
              <a:t>NO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b="1" spc="-5" dirty="0">
                <a:solidFill>
                  <a:srgbClr val="970000"/>
                </a:solidFill>
                <a:latin typeface="Arial"/>
                <a:cs typeface="Arial"/>
              </a:rPr>
              <a:t>DOG?</a:t>
            </a:r>
            <a:r>
              <a:rPr sz="3000" b="1" spc="-90" dirty="0">
                <a:solidFill>
                  <a:srgbClr val="970000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970000"/>
                </a:solidFill>
                <a:latin typeface="Arial"/>
                <a:cs typeface="Arial"/>
              </a:rPr>
              <a:t>NO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43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Detection as</a:t>
            </a:r>
            <a:r>
              <a:rPr dirty="0"/>
              <a:t> </a:t>
            </a:r>
            <a:r>
              <a:rPr spc="-5" dirty="0"/>
              <a:t>Classification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48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59923" y="1403619"/>
            <a:ext cx="7660640" cy="1808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91465">
              <a:lnSpc>
                <a:spcPts val="2850"/>
              </a:lnSpc>
            </a:pPr>
            <a:r>
              <a:rPr sz="2400" b="1" spc="-5" dirty="0">
                <a:latin typeface="Arial"/>
                <a:cs typeface="Arial"/>
              </a:rPr>
              <a:t>Problem</a:t>
            </a:r>
            <a:r>
              <a:rPr sz="2400" spc="-5" dirty="0">
                <a:latin typeface="Arial"/>
                <a:cs typeface="Arial"/>
              </a:rPr>
              <a:t>: Need to test many positions and scales,  and use a computationally demanding classifier</a:t>
            </a:r>
            <a:r>
              <a:rPr sz="2400" spc="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(CNN)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Solution: </a:t>
            </a:r>
            <a:r>
              <a:rPr sz="2400" spc="-5" dirty="0">
                <a:latin typeface="Arial"/>
                <a:cs typeface="Arial"/>
              </a:rPr>
              <a:t>Only look at a tiny subset of possible</a:t>
            </a:r>
            <a:r>
              <a:rPr sz="2400" spc="11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positions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48338" y="2300345"/>
            <a:ext cx="3105368" cy="2066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Region</a:t>
            </a:r>
            <a:r>
              <a:rPr spc="-40" dirty="0"/>
              <a:t> </a:t>
            </a:r>
            <a:r>
              <a:rPr spc="-5" dirty="0"/>
              <a:t>Proposals</a:t>
            </a:r>
          </a:p>
        </p:txBody>
      </p:sp>
      <p:sp>
        <p:nvSpPr>
          <p:cNvPr id="6" name="object 6"/>
          <p:cNvSpPr/>
          <p:nvPr/>
        </p:nvSpPr>
        <p:spPr>
          <a:xfrm>
            <a:off x="490273" y="2300195"/>
            <a:ext cx="3105368" cy="2066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34092" y="3333743"/>
            <a:ext cx="1504950" cy="0"/>
          </a:xfrm>
          <a:custGeom>
            <a:avLst/>
            <a:gdLst/>
            <a:ahLst/>
            <a:cxnLst/>
            <a:rect l="l" t="t" r="r" b="b"/>
            <a:pathLst>
              <a:path w="1504950">
                <a:moveTo>
                  <a:pt x="0" y="0"/>
                </a:moveTo>
                <a:lnTo>
                  <a:pt x="1504346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38439" y="3286543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12945" y="895753"/>
            <a:ext cx="6474460" cy="837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Find “blobby” image regions that are likely to contain</a:t>
            </a:r>
            <a:r>
              <a:rPr sz="1800" spc="1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objects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“Class-agnostic” object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detector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Look for “blob-like”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regions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02588" y="2770844"/>
            <a:ext cx="1407795" cy="1407795"/>
          </a:xfrm>
          <a:custGeom>
            <a:avLst/>
            <a:gdLst/>
            <a:ahLst/>
            <a:cxnLst/>
            <a:rect l="l" t="t" r="r" b="b"/>
            <a:pathLst>
              <a:path w="1407795" h="1407795">
                <a:moveTo>
                  <a:pt x="0" y="0"/>
                </a:moveTo>
                <a:lnTo>
                  <a:pt x="1407297" y="0"/>
                </a:lnTo>
                <a:lnTo>
                  <a:pt x="1407297" y="1407297"/>
                </a:lnTo>
                <a:lnTo>
                  <a:pt x="0" y="14072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45487" y="2388845"/>
            <a:ext cx="2231390" cy="1903730"/>
          </a:xfrm>
          <a:custGeom>
            <a:avLst/>
            <a:gdLst/>
            <a:ahLst/>
            <a:cxnLst/>
            <a:rect l="l" t="t" r="r" b="b"/>
            <a:pathLst>
              <a:path w="2231390" h="1903729">
                <a:moveTo>
                  <a:pt x="0" y="0"/>
                </a:moveTo>
                <a:lnTo>
                  <a:pt x="2231095" y="0"/>
                </a:lnTo>
                <a:lnTo>
                  <a:pt x="2231095" y="1903196"/>
                </a:lnTo>
                <a:lnTo>
                  <a:pt x="0" y="190319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87934" y="3081743"/>
            <a:ext cx="296545" cy="252095"/>
          </a:xfrm>
          <a:custGeom>
            <a:avLst/>
            <a:gdLst/>
            <a:ahLst/>
            <a:cxnLst/>
            <a:rect l="l" t="t" r="r" b="b"/>
            <a:pathLst>
              <a:path w="296545" h="252095">
                <a:moveTo>
                  <a:pt x="0" y="0"/>
                </a:moveTo>
                <a:lnTo>
                  <a:pt x="296099" y="0"/>
                </a:lnTo>
                <a:lnTo>
                  <a:pt x="296099" y="251999"/>
                </a:lnTo>
                <a:lnTo>
                  <a:pt x="0" y="2519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52858" y="2829744"/>
            <a:ext cx="469265" cy="393700"/>
          </a:xfrm>
          <a:custGeom>
            <a:avLst/>
            <a:gdLst/>
            <a:ahLst/>
            <a:cxnLst/>
            <a:rect l="l" t="t" r="r" b="b"/>
            <a:pathLst>
              <a:path w="469265" h="393700">
                <a:moveTo>
                  <a:pt x="0" y="0"/>
                </a:moveTo>
                <a:lnTo>
                  <a:pt x="469199" y="0"/>
                </a:lnTo>
                <a:lnTo>
                  <a:pt x="4691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73360" y="2756594"/>
            <a:ext cx="216535" cy="191135"/>
          </a:xfrm>
          <a:custGeom>
            <a:avLst/>
            <a:gdLst/>
            <a:ahLst/>
            <a:cxnLst/>
            <a:rect l="l" t="t" r="r" b="b"/>
            <a:pathLst>
              <a:path w="216534" h="191135">
                <a:moveTo>
                  <a:pt x="0" y="0"/>
                </a:moveTo>
                <a:lnTo>
                  <a:pt x="215999" y="0"/>
                </a:lnTo>
                <a:lnTo>
                  <a:pt x="215999" y="191099"/>
                </a:lnTo>
                <a:lnTo>
                  <a:pt x="0" y="191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51685" y="2860169"/>
            <a:ext cx="216535" cy="191135"/>
          </a:xfrm>
          <a:custGeom>
            <a:avLst/>
            <a:gdLst/>
            <a:ahLst/>
            <a:cxnLst/>
            <a:rect l="l" t="t" r="r" b="b"/>
            <a:pathLst>
              <a:path w="216534" h="191135">
                <a:moveTo>
                  <a:pt x="0" y="0"/>
                </a:moveTo>
                <a:lnTo>
                  <a:pt x="215999" y="0"/>
                </a:lnTo>
                <a:lnTo>
                  <a:pt x="215999" y="191099"/>
                </a:lnTo>
                <a:lnTo>
                  <a:pt x="0" y="191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40138" y="3234143"/>
            <a:ext cx="393700" cy="350520"/>
          </a:xfrm>
          <a:custGeom>
            <a:avLst/>
            <a:gdLst/>
            <a:ahLst/>
            <a:cxnLst/>
            <a:rect l="l" t="t" r="r" b="b"/>
            <a:pathLst>
              <a:path w="393700" h="350520">
                <a:moveTo>
                  <a:pt x="0" y="0"/>
                </a:moveTo>
                <a:lnTo>
                  <a:pt x="393599" y="0"/>
                </a:lnTo>
                <a:lnTo>
                  <a:pt x="393599" y="350099"/>
                </a:lnTo>
                <a:lnTo>
                  <a:pt x="0" y="350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25088" y="2929344"/>
            <a:ext cx="393700" cy="350520"/>
          </a:xfrm>
          <a:custGeom>
            <a:avLst/>
            <a:gdLst/>
            <a:ahLst/>
            <a:cxnLst/>
            <a:rect l="l" t="t" r="r" b="b"/>
            <a:pathLst>
              <a:path w="393700" h="350520">
                <a:moveTo>
                  <a:pt x="0" y="0"/>
                </a:moveTo>
                <a:lnTo>
                  <a:pt x="393599" y="0"/>
                </a:lnTo>
                <a:lnTo>
                  <a:pt x="393599" y="350099"/>
                </a:lnTo>
                <a:lnTo>
                  <a:pt x="0" y="350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9736" y="2548344"/>
            <a:ext cx="393700" cy="252095"/>
          </a:xfrm>
          <a:custGeom>
            <a:avLst/>
            <a:gdLst/>
            <a:ahLst/>
            <a:cxnLst/>
            <a:rect l="l" t="t" r="r" b="b"/>
            <a:pathLst>
              <a:path w="393700" h="252094">
                <a:moveTo>
                  <a:pt x="0" y="0"/>
                </a:moveTo>
                <a:lnTo>
                  <a:pt x="393599" y="0"/>
                </a:lnTo>
                <a:lnTo>
                  <a:pt x="393599" y="251999"/>
                </a:lnTo>
                <a:lnTo>
                  <a:pt x="0" y="2519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49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Region Proposals: Selective</a:t>
            </a:r>
            <a:r>
              <a:rPr spc="25" dirty="0"/>
              <a:t> </a:t>
            </a:r>
            <a:r>
              <a:rPr spc="-5" dirty="0"/>
              <a:t>Search</a:t>
            </a:r>
          </a:p>
        </p:txBody>
      </p:sp>
      <p:sp>
        <p:nvSpPr>
          <p:cNvPr id="5" name="object 5"/>
          <p:cNvSpPr/>
          <p:nvPr/>
        </p:nvSpPr>
        <p:spPr>
          <a:xfrm>
            <a:off x="1471602" y="1252147"/>
            <a:ext cx="1397717" cy="13368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14642" y="1252147"/>
            <a:ext cx="1367772" cy="1336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74662" y="1252147"/>
            <a:ext cx="1397722" cy="13368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14642" y="2874044"/>
            <a:ext cx="1367772" cy="13068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74662" y="2874044"/>
            <a:ext cx="1397722" cy="13068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1602" y="2889044"/>
            <a:ext cx="1397717" cy="13068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69319" y="1920598"/>
            <a:ext cx="874394" cy="0"/>
          </a:xfrm>
          <a:custGeom>
            <a:avLst/>
            <a:gdLst/>
            <a:ahLst/>
            <a:cxnLst/>
            <a:rect l="l" t="t" r="r" b="b"/>
            <a:pathLst>
              <a:path w="874395">
                <a:moveTo>
                  <a:pt x="0" y="0"/>
                </a:moveTo>
                <a:lnTo>
                  <a:pt x="873798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43117" y="1873398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7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7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82414" y="1920598"/>
            <a:ext cx="821055" cy="0"/>
          </a:xfrm>
          <a:custGeom>
            <a:avLst/>
            <a:gdLst/>
            <a:ahLst/>
            <a:cxnLst/>
            <a:rect l="l" t="t" r="r" b="b"/>
            <a:pathLst>
              <a:path w="821054">
                <a:moveTo>
                  <a:pt x="0" y="0"/>
                </a:moveTo>
                <a:lnTo>
                  <a:pt x="821023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03437" y="1873398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7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7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70458" y="2589044"/>
            <a:ext cx="0" cy="128905"/>
          </a:xfrm>
          <a:custGeom>
            <a:avLst/>
            <a:gdLst/>
            <a:ahLst/>
            <a:cxnLst/>
            <a:rect l="l" t="t" r="r" b="b"/>
            <a:pathLst>
              <a:path h="128905">
                <a:moveTo>
                  <a:pt x="0" y="0"/>
                </a:moveTo>
                <a:lnTo>
                  <a:pt x="0" y="128599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23260" y="2717644"/>
            <a:ext cx="94615" cy="130175"/>
          </a:xfrm>
          <a:custGeom>
            <a:avLst/>
            <a:gdLst/>
            <a:ahLst/>
            <a:cxnLst/>
            <a:rect l="l" t="t" r="r" b="b"/>
            <a:pathLst>
              <a:path w="94614" h="130175">
                <a:moveTo>
                  <a:pt x="0" y="0"/>
                </a:moveTo>
                <a:lnTo>
                  <a:pt x="47197" y="129674"/>
                </a:lnTo>
                <a:lnTo>
                  <a:pt x="94394" y="0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98515" y="2589044"/>
            <a:ext cx="0" cy="128905"/>
          </a:xfrm>
          <a:custGeom>
            <a:avLst/>
            <a:gdLst/>
            <a:ahLst/>
            <a:cxnLst/>
            <a:rect l="l" t="t" r="r" b="b"/>
            <a:pathLst>
              <a:path h="128905">
                <a:moveTo>
                  <a:pt x="0" y="0"/>
                </a:moveTo>
                <a:lnTo>
                  <a:pt x="0" y="128599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51340" y="2717644"/>
            <a:ext cx="94615" cy="130175"/>
          </a:xfrm>
          <a:custGeom>
            <a:avLst/>
            <a:gdLst/>
            <a:ahLst/>
            <a:cxnLst/>
            <a:rect l="l" t="t" r="r" b="b"/>
            <a:pathLst>
              <a:path w="94614" h="130175">
                <a:moveTo>
                  <a:pt x="0" y="0"/>
                </a:moveTo>
                <a:lnTo>
                  <a:pt x="47174" y="129674"/>
                </a:lnTo>
                <a:lnTo>
                  <a:pt x="94374" y="0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73535" y="2589044"/>
            <a:ext cx="0" cy="128905"/>
          </a:xfrm>
          <a:custGeom>
            <a:avLst/>
            <a:gdLst/>
            <a:ahLst/>
            <a:cxnLst/>
            <a:rect l="l" t="t" r="r" b="b"/>
            <a:pathLst>
              <a:path h="128905">
                <a:moveTo>
                  <a:pt x="0" y="0"/>
                </a:moveTo>
                <a:lnTo>
                  <a:pt x="0" y="128599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26336" y="2717644"/>
            <a:ext cx="94615" cy="130175"/>
          </a:xfrm>
          <a:custGeom>
            <a:avLst/>
            <a:gdLst/>
            <a:ahLst/>
            <a:cxnLst/>
            <a:rect l="l" t="t" r="r" b="b"/>
            <a:pathLst>
              <a:path w="94615" h="130175">
                <a:moveTo>
                  <a:pt x="0" y="0"/>
                </a:moveTo>
                <a:lnTo>
                  <a:pt x="47199" y="129674"/>
                </a:lnTo>
                <a:lnTo>
                  <a:pt x="94399" y="0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441297" y="907462"/>
            <a:ext cx="609536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Bottom-up segmentation, merging regions at multiple</a:t>
            </a:r>
            <a:r>
              <a:rPr sz="1800" spc="1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scales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50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20499" y="2294476"/>
            <a:ext cx="889635" cy="839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Convert  regions  to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boxes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8884" y="4382604"/>
            <a:ext cx="4208780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Verdana"/>
                <a:cs typeface="Verdana"/>
              </a:rPr>
              <a:t>Uijlings </a:t>
            </a:r>
            <a:r>
              <a:rPr sz="1100" spc="-5" dirty="0">
                <a:latin typeface="Arial"/>
                <a:cs typeface="Arial"/>
              </a:rPr>
              <a:t>et al, “Selective Search for Object Recognition”, IJCV</a:t>
            </a:r>
            <a:r>
              <a:rPr sz="1100" spc="9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Putting it together:</a:t>
            </a:r>
            <a:r>
              <a:rPr spc="-15" dirty="0"/>
              <a:t> </a:t>
            </a:r>
            <a:r>
              <a:rPr spc="-5" dirty="0"/>
              <a:t>R-CNN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32414" y="3679548"/>
            <a:ext cx="2761615" cy="525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299"/>
              </a:lnSpc>
            </a:pPr>
            <a:r>
              <a:rPr sz="1100" spc="-5" dirty="0">
                <a:latin typeface="Verdana"/>
                <a:cs typeface="Verdana"/>
              </a:rPr>
              <a:t>Girschick </a:t>
            </a:r>
            <a:r>
              <a:rPr sz="1100" spc="-5" dirty="0">
                <a:latin typeface="Arial"/>
                <a:cs typeface="Arial"/>
              </a:rPr>
              <a:t>et al, “Rich feature hierarchies for  accurate object detection and semantic  segmentation”, CVPR 2014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1699" y="641273"/>
            <a:ext cx="5696688" cy="3927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0451" y="700238"/>
            <a:ext cx="1889125" cy="507365"/>
          </a:xfrm>
          <a:custGeom>
            <a:avLst/>
            <a:gdLst/>
            <a:ahLst/>
            <a:cxnLst/>
            <a:rect l="l" t="t" r="r" b="b"/>
            <a:pathLst>
              <a:path w="1889125" h="507365">
                <a:moveTo>
                  <a:pt x="0" y="0"/>
                </a:moveTo>
                <a:lnTo>
                  <a:pt x="1888796" y="0"/>
                </a:lnTo>
                <a:lnTo>
                  <a:pt x="1888796" y="506998"/>
                </a:lnTo>
                <a:lnTo>
                  <a:pt x="0" y="50699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32414" y="4383002"/>
            <a:ext cx="172466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10"/>
              </a:lnSpc>
            </a:pPr>
            <a:r>
              <a:rPr sz="1100" spc="-5" dirty="0">
                <a:latin typeface="Arial"/>
                <a:cs typeface="Arial"/>
              </a:rPr>
              <a:t>Slide credit: </a:t>
            </a:r>
            <a:r>
              <a:rPr sz="1100" dirty="0">
                <a:latin typeface="Arial"/>
                <a:cs typeface="Arial"/>
              </a:rPr>
              <a:t>Ross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Girschick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53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5449" y="1600209"/>
            <a:ext cx="2007145" cy="1665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0972" y="1024661"/>
            <a:ext cx="1675764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D8D8D8"/>
                </a:solidFill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6078" y="858962"/>
            <a:ext cx="1710055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Classification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+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Localization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Computer Vision</a:t>
            </a:r>
            <a:r>
              <a:rPr spc="-25" dirty="0"/>
              <a:t> </a:t>
            </a:r>
            <a:r>
              <a:rPr spc="-5" dirty="0"/>
              <a:t>Tasks</a:t>
            </a:r>
          </a:p>
        </p:txBody>
      </p:sp>
      <p:sp>
        <p:nvSpPr>
          <p:cNvPr id="8" name="object 8"/>
          <p:cNvSpPr/>
          <p:nvPr/>
        </p:nvSpPr>
        <p:spPr>
          <a:xfrm>
            <a:off x="2338085" y="1607049"/>
            <a:ext cx="2007145" cy="16652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88319" y="1625136"/>
            <a:ext cx="1019175" cy="1665605"/>
          </a:xfrm>
          <a:custGeom>
            <a:avLst/>
            <a:gdLst/>
            <a:ahLst/>
            <a:cxnLst/>
            <a:rect l="l" t="t" r="r" b="b"/>
            <a:pathLst>
              <a:path w="1019175" h="1665604">
                <a:moveTo>
                  <a:pt x="0" y="0"/>
                </a:moveTo>
                <a:lnTo>
                  <a:pt x="1019097" y="0"/>
                </a:lnTo>
                <a:lnTo>
                  <a:pt x="1019097" y="1665406"/>
                </a:lnTo>
                <a:lnTo>
                  <a:pt x="0" y="1665406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30741" y="1613514"/>
            <a:ext cx="2227370" cy="16705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3565" y="2084283"/>
            <a:ext cx="678180" cy="768350"/>
          </a:xfrm>
          <a:custGeom>
            <a:avLst/>
            <a:gdLst/>
            <a:ahLst/>
            <a:cxnLst/>
            <a:rect l="l" t="t" r="r" b="b"/>
            <a:pathLst>
              <a:path w="678179" h="768350">
                <a:moveTo>
                  <a:pt x="0" y="0"/>
                </a:moveTo>
                <a:lnTo>
                  <a:pt x="677898" y="0"/>
                </a:lnTo>
                <a:lnTo>
                  <a:pt x="677898" y="768285"/>
                </a:lnTo>
                <a:lnTo>
                  <a:pt x="0" y="768285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4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81990" y="2064660"/>
            <a:ext cx="567055" cy="601345"/>
          </a:xfrm>
          <a:custGeom>
            <a:avLst/>
            <a:gdLst/>
            <a:ahLst/>
            <a:cxnLst/>
            <a:rect l="l" t="t" r="r" b="b"/>
            <a:pathLst>
              <a:path w="567054" h="601344">
                <a:moveTo>
                  <a:pt x="0" y="0"/>
                </a:moveTo>
                <a:lnTo>
                  <a:pt x="566848" y="0"/>
                </a:lnTo>
                <a:lnTo>
                  <a:pt x="566848" y="600833"/>
                </a:lnTo>
                <a:lnTo>
                  <a:pt x="0" y="600833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4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09689" y="1714296"/>
            <a:ext cx="1128395" cy="1445895"/>
          </a:xfrm>
          <a:custGeom>
            <a:avLst/>
            <a:gdLst/>
            <a:ahLst/>
            <a:cxnLst/>
            <a:rect l="l" t="t" r="r" b="b"/>
            <a:pathLst>
              <a:path w="1128395" h="1445895">
                <a:moveTo>
                  <a:pt x="0" y="0"/>
                </a:moveTo>
                <a:lnTo>
                  <a:pt x="1128097" y="0"/>
                </a:lnTo>
                <a:lnTo>
                  <a:pt x="1128097" y="1445847"/>
                </a:lnTo>
                <a:lnTo>
                  <a:pt x="0" y="144584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C8DA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9439" y="2739044"/>
            <a:ext cx="353695" cy="421640"/>
          </a:xfrm>
          <a:custGeom>
            <a:avLst/>
            <a:gdLst/>
            <a:ahLst/>
            <a:cxnLst/>
            <a:rect l="l" t="t" r="r" b="b"/>
            <a:pathLst>
              <a:path w="353695" h="421639">
                <a:moveTo>
                  <a:pt x="0" y="0"/>
                </a:moveTo>
                <a:lnTo>
                  <a:pt x="353149" y="0"/>
                </a:lnTo>
                <a:lnTo>
                  <a:pt x="353149" y="421099"/>
                </a:lnTo>
                <a:lnTo>
                  <a:pt x="0" y="421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523062" y="1011362"/>
            <a:ext cx="2042160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D8D8D8"/>
                </a:solidFill>
                <a:latin typeface="Arial"/>
                <a:cs typeface="Arial"/>
              </a:rPr>
              <a:t>Object</a:t>
            </a:r>
            <a:r>
              <a:rPr sz="2000" b="1" spc="-4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D8D8D8"/>
                </a:solidFill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43611" y="1607899"/>
            <a:ext cx="2242345" cy="16817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005287" y="858962"/>
            <a:ext cx="1703705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23850">
              <a:lnSpc>
                <a:spcPct val="100000"/>
              </a:lnSpc>
            </a:pPr>
            <a:r>
              <a:rPr sz="2000" b="1" spc="-5" dirty="0">
                <a:solidFill>
                  <a:srgbClr val="D8D8D8"/>
                </a:solidFill>
                <a:latin typeface="Arial"/>
                <a:cs typeface="Arial"/>
              </a:rPr>
              <a:t>Instance  Segmentation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99118" y="4729012"/>
            <a:ext cx="12388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8</a:t>
            </a:r>
            <a:r>
              <a:rPr sz="2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812343" y="4737560"/>
            <a:ext cx="1670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R-CNN</a:t>
            </a:r>
            <a:r>
              <a:rPr spc="-50" dirty="0"/>
              <a:t> </a:t>
            </a:r>
            <a:r>
              <a:rPr spc="-5" dirty="0"/>
              <a:t>Training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7648" y="723654"/>
            <a:ext cx="745363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Step </a:t>
            </a:r>
            <a:r>
              <a:rPr sz="1800" b="1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Train (or download) a classification model for ImageNet</a:t>
            </a:r>
            <a:r>
              <a:rPr sz="1800" spc="1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(AlexNet)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74" y="2838221"/>
            <a:ext cx="1494899" cy="1240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08496" y="2932919"/>
            <a:ext cx="718185" cy="1050925"/>
          </a:xfrm>
          <a:custGeom>
            <a:avLst/>
            <a:gdLst/>
            <a:ahLst/>
            <a:cxnLst/>
            <a:rect l="l" t="t" r="r" b="b"/>
            <a:pathLst>
              <a:path w="718185" h="1050925">
                <a:moveTo>
                  <a:pt x="0" y="0"/>
                </a:moveTo>
                <a:lnTo>
                  <a:pt x="717898" y="179474"/>
                </a:lnTo>
                <a:lnTo>
                  <a:pt x="717898" y="871423"/>
                </a:lnTo>
                <a:lnTo>
                  <a:pt x="0" y="10508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79218" y="3357268"/>
            <a:ext cx="765810" cy="295275"/>
          </a:xfrm>
          <a:custGeom>
            <a:avLst/>
            <a:gdLst/>
            <a:ahLst/>
            <a:cxnLst/>
            <a:rect l="l" t="t" r="r" b="b"/>
            <a:pathLst>
              <a:path w="765810" h="295275">
                <a:moveTo>
                  <a:pt x="0" y="0"/>
                </a:moveTo>
                <a:lnTo>
                  <a:pt x="765298" y="0"/>
                </a:lnTo>
                <a:lnTo>
                  <a:pt x="765298" y="295199"/>
                </a:lnTo>
                <a:lnTo>
                  <a:pt x="0" y="295199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9218" y="3258868"/>
            <a:ext cx="864235" cy="393700"/>
          </a:xfrm>
          <a:custGeom>
            <a:avLst/>
            <a:gdLst/>
            <a:ahLst/>
            <a:cxnLst/>
            <a:rect l="l" t="t" r="r" b="b"/>
            <a:pathLst>
              <a:path w="864235" h="393700">
                <a:moveTo>
                  <a:pt x="0" y="98399"/>
                </a:moveTo>
                <a:lnTo>
                  <a:pt x="98399" y="0"/>
                </a:lnTo>
                <a:lnTo>
                  <a:pt x="863698" y="0"/>
                </a:lnTo>
                <a:lnTo>
                  <a:pt x="863698" y="295199"/>
                </a:lnTo>
                <a:lnTo>
                  <a:pt x="765298" y="393599"/>
                </a:lnTo>
                <a:lnTo>
                  <a:pt x="0" y="393599"/>
                </a:lnTo>
                <a:lnTo>
                  <a:pt x="0" y="983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79218" y="3258868"/>
            <a:ext cx="864235" cy="98425"/>
          </a:xfrm>
          <a:custGeom>
            <a:avLst/>
            <a:gdLst/>
            <a:ahLst/>
            <a:cxnLst/>
            <a:rect l="l" t="t" r="r" b="b"/>
            <a:pathLst>
              <a:path w="864235" h="98425">
                <a:moveTo>
                  <a:pt x="0" y="98399"/>
                </a:moveTo>
                <a:lnTo>
                  <a:pt x="765298" y="98399"/>
                </a:lnTo>
                <a:lnTo>
                  <a:pt x="8636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44517" y="3357268"/>
            <a:ext cx="0" cy="295275"/>
          </a:xfrm>
          <a:custGeom>
            <a:avLst/>
            <a:gdLst/>
            <a:ahLst/>
            <a:cxnLst/>
            <a:rect l="l" t="t" r="r" b="b"/>
            <a:pathLst>
              <a:path h="295275">
                <a:moveTo>
                  <a:pt x="0" y="0"/>
                </a:moveTo>
                <a:lnTo>
                  <a:pt x="0" y="295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45066" y="3029118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70">
                <a:moveTo>
                  <a:pt x="0" y="0"/>
                </a:moveTo>
                <a:lnTo>
                  <a:pt x="106499" y="0"/>
                </a:lnTo>
                <a:lnTo>
                  <a:pt x="106499" y="864598"/>
                </a:lnTo>
                <a:lnTo>
                  <a:pt x="0" y="8645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45066" y="3029118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70">
                <a:moveTo>
                  <a:pt x="0" y="0"/>
                </a:moveTo>
                <a:lnTo>
                  <a:pt x="106499" y="0"/>
                </a:lnTo>
                <a:lnTo>
                  <a:pt x="106499" y="864598"/>
                </a:lnTo>
                <a:lnTo>
                  <a:pt x="0" y="8645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41465" y="3028968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70">
                <a:moveTo>
                  <a:pt x="0" y="0"/>
                </a:moveTo>
                <a:lnTo>
                  <a:pt x="106499" y="0"/>
                </a:lnTo>
                <a:lnTo>
                  <a:pt x="106499" y="864598"/>
                </a:lnTo>
                <a:lnTo>
                  <a:pt x="0" y="8645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41465" y="3028968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70">
                <a:moveTo>
                  <a:pt x="0" y="0"/>
                </a:moveTo>
                <a:lnTo>
                  <a:pt x="106499" y="0"/>
                </a:lnTo>
                <a:lnTo>
                  <a:pt x="106499" y="864598"/>
                </a:lnTo>
                <a:lnTo>
                  <a:pt x="0" y="8645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91864" y="3177318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70">
                <a:moveTo>
                  <a:pt x="0" y="0"/>
                </a:moveTo>
                <a:lnTo>
                  <a:pt x="106499" y="0"/>
                </a:lnTo>
                <a:lnTo>
                  <a:pt x="106499" y="546898"/>
                </a:lnTo>
                <a:lnTo>
                  <a:pt x="0" y="5468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91864" y="3177318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70">
                <a:moveTo>
                  <a:pt x="0" y="0"/>
                </a:moveTo>
                <a:lnTo>
                  <a:pt x="106499" y="0"/>
                </a:lnTo>
                <a:lnTo>
                  <a:pt x="106499" y="546898"/>
                </a:lnTo>
                <a:lnTo>
                  <a:pt x="0" y="5468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01182" y="4200928"/>
            <a:ext cx="51943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85503" y="2336296"/>
            <a:ext cx="988694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24227" y="3911813"/>
            <a:ext cx="97409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85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Final conv  feature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34868" y="2477971"/>
            <a:ext cx="128016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2590" marR="5080" indent="-39052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418714" y="3051618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18714" y="3051618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940648" y="4028685"/>
            <a:ext cx="106299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52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Class </a:t>
            </a:r>
            <a:r>
              <a:rPr sz="1400" dirty="0">
                <a:latin typeface="Arial"/>
                <a:cs typeface="Arial"/>
              </a:rPr>
              <a:t>scores  </a:t>
            </a:r>
            <a:r>
              <a:rPr sz="1400" spc="-5" dirty="0">
                <a:latin typeface="Arial"/>
                <a:cs typeface="Arial"/>
              </a:rPr>
              <a:t>1000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08274" y="3458367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5">
                <a:moveTo>
                  <a:pt x="0" y="0"/>
                </a:moveTo>
                <a:lnTo>
                  <a:pt x="1288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37123" y="3411168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26394" y="3501318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81644" y="3454118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70666" y="3458367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25916" y="3411168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47439" y="3458367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02689" y="3411168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11888" y="3450768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67138" y="3403568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235051" y="3332584"/>
            <a:ext cx="1042669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Softmax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54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R-CNN</a:t>
            </a:r>
            <a:r>
              <a:rPr spc="-50" dirty="0"/>
              <a:t> </a:t>
            </a:r>
            <a:r>
              <a:rPr spc="-5" dirty="0"/>
              <a:t>Training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7648" y="723654"/>
            <a:ext cx="8140065" cy="1113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Step </a:t>
            </a:r>
            <a:r>
              <a:rPr sz="1800" b="1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Fine-tune model for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detection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Instead of 1000 ImageNet classes, want 20 object classes +</a:t>
            </a:r>
            <a:r>
              <a:rPr sz="1800" spc="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background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Throw away final fully-connected layer, reinitialize from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scratch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Keep training model using positive / negative regions from detection</a:t>
            </a:r>
            <a:r>
              <a:rPr sz="1800" spc="1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08496" y="2932919"/>
            <a:ext cx="718185" cy="1050925"/>
          </a:xfrm>
          <a:custGeom>
            <a:avLst/>
            <a:gdLst/>
            <a:ahLst/>
            <a:cxnLst/>
            <a:rect l="l" t="t" r="r" b="b"/>
            <a:pathLst>
              <a:path w="718185" h="1050925">
                <a:moveTo>
                  <a:pt x="0" y="0"/>
                </a:moveTo>
                <a:lnTo>
                  <a:pt x="717898" y="179474"/>
                </a:lnTo>
                <a:lnTo>
                  <a:pt x="717898" y="871423"/>
                </a:lnTo>
                <a:lnTo>
                  <a:pt x="0" y="10508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79218" y="3357268"/>
            <a:ext cx="765810" cy="295275"/>
          </a:xfrm>
          <a:custGeom>
            <a:avLst/>
            <a:gdLst/>
            <a:ahLst/>
            <a:cxnLst/>
            <a:rect l="l" t="t" r="r" b="b"/>
            <a:pathLst>
              <a:path w="765810" h="295275">
                <a:moveTo>
                  <a:pt x="0" y="0"/>
                </a:moveTo>
                <a:lnTo>
                  <a:pt x="765298" y="0"/>
                </a:lnTo>
                <a:lnTo>
                  <a:pt x="765298" y="295199"/>
                </a:lnTo>
                <a:lnTo>
                  <a:pt x="0" y="295199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79218" y="3258868"/>
            <a:ext cx="864235" cy="393700"/>
          </a:xfrm>
          <a:custGeom>
            <a:avLst/>
            <a:gdLst/>
            <a:ahLst/>
            <a:cxnLst/>
            <a:rect l="l" t="t" r="r" b="b"/>
            <a:pathLst>
              <a:path w="864235" h="393700">
                <a:moveTo>
                  <a:pt x="0" y="98399"/>
                </a:moveTo>
                <a:lnTo>
                  <a:pt x="98399" y="0"/>
                </a:lnTo>
                <a:lnTo>
                  <a:pt x="863698" y="0"/>
                </a:lnTo>
                <a:lnTo>
                  <a:pt x="863698" y="295199"/>
                </a:lnTo>
                <a:lnTo>
                  <a:pt x="765298" y="393599"/>
                </a:lnTo>
                <a:lnTo>
                  <a:pt x="0" y="393599"/>
                </a:lnTo>
                <a:lnTo>
                  <a:pt x="0" y="983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9218" y="3258868"/>
            <a:ext cx="864235" cy="98425"/>
          </a:xfrm>
          <a:custGeom>
            <a:avLst/>
            <a:gdLst/>
            <a:ahLst/>
            <a:cxnLst/>
            <a:rect l="l" t="t" r="r" b="b"/>
            <a:pathLst>
              <a:path w="864235" h="98425">
                <a:moveTo>
                  <a:pt x="0" y="98399"/>
                </a:moveTo>
                <a:lnTo>
                  <a:pt x="765298" y="98399"/>
                </a:lnTo>
                <a:lnTo>
                  <a:pt x="8636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44517" y="3357268"/>
            <a:ext cx="0" cy="295275"/>
          </a:xfrm>
          <a:custGeom>
            <a:avLst/>
            <a:gdLst/>
            <a:ahLst/>
            <a:cxnLst/>
            <a:rect l="l" t="t" r="r" b="b"/>
            <a:pathLst>
              <a:path h="295275">
                <a:moveTo>
                  <a:pt x="0" y="0"/>
                </a:moveTo>
                <a:lnTo>
                  <a:pt x="0" y="295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45066" y="3029118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70">
                <a:moveTo>
                  <a:pt x="0" y="0"/>
                </a:moveTo>
                <a:lnTo>
                  <a:pt x="106499" y="0"/>
                </a:lnTo>
                <a:lnTo>
                  <a:pt x="106499" y="864598"/>
                </a:lnTo>
                <a:lnTo>
                  <a:pt x="0" y="8645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45066" y="3029118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70">
                <a:moveTo>
                  <a:pt x="0" y="0"/>
                </a:moveTo>
                <a:lnTo>
                  <a:pt x="106499" y="0"/>
                </a:lnTo>
                <a:lnTo>
                  <a:pt x="106499" y="864598"/>
                </a:lnTo>
                <a:lnTo>
                  <a:pt x="0" y="8645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41465" y="3028968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70">
                <a:moveTo>
                  <a:pt x="0" y="0"/>
                </a:moveTo>
                <a:lnTo>
                  <a:pt x="106499" y="0"/>
                </a:lnTo>
                <a:lnTo>
                  <a:pt x="106499" y="864598"/>
                </a:lnTo>
                <a:lnTo>
                  <a:pt x="0" y="8645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41465" y="3028968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70">
                <a:moveTo>
                  <a:pt x="0" y="0"/>
                </a:moveTo>
                <a:lnTo>
                  <a:pt x="106499" y="0"/>
                </a:lnTo>
                <a:lnTo>
                  <a:pt x="106499" y="864598"/>
                </a:lnTo>
                <a:lnTo>
                  <a:pt x="0" y="8645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91864" y="3177318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70">
                <a:moveTo>
                  <a:pt x="0" y="0"/>
                </a:moveTo>
                <a:lnTo>
                  <a:pt x="106499" y="0"/>
                </a:lnTo>
                <a:lnTo>
                  <a:pt x="106499" y="546898"/>
                </a:lnTo>
                <a:lnTo>
                  <a:pt x="0" y="546898"/>
                </a:lnTo>
                <a:lnTo>
                  <a:pt x="0" y="0"/>
                </a:lnTo>
                <a:close/>
              </a:path>
            </a:pathLst>
          </a:custGeom>
          <a:solidFill>
            <a:srgbClr val="CFE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91864" y="3177318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70">
                <a:moveTo>
                  <a:pt x="0" y="0"/>
                </a:moveTo>
                <a:lnTo>
                  <a:pt x="106499" y="0"/>
                </a:lnTo>
                <a:lnTo>
                  <a:pt x="106499" y="546898"/>
                </a:lnTo>
                <a:lnTo>
                  <a:pt x="0" y="5468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01182" y="4200928"/>
            <a:ext cx="51943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85503" y="2336296"/>
            <a:ext cx="988694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24227" y="3911813"/>
            <a:ext cx="97409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85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Final conv  feature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34868" y="2477971"/>
            <a:ext cx="128016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2590" marR="5080" indent="-39052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18714" y="3051618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18714" y="3051618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926028" y="4028685"/>
            <a:ext cx="109220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730" marR="5080" indent="-113664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Class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scores:  21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708274" y="3458367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5">
                <a:moveTo>
                  <a:pt x="0" y="0"/>
                </a:moveTo>
                <a:lnTo>
                  <a:pt x="1288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37123" y="3411168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26394" y="3501318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81644" y="3454118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70666" y="3458367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25916" y="3411168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47439" y="3458367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02689" y="3411168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11888" y="3450768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67138" y="3403568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235051" y="3332584"/>
            <a:ext cx="1042669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Softmax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89415" y="2201930"/>
            <a:ext cx="1506855" cy="548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Re-initialize this layer:  was 4096 </a:t>
            </a:r>
            <a:r>
              <a:rPr sz="1200" dirty="0">
                <a:latin typeface="Arial"/>
                <a:cs typeface="Arial"/>
              </a:rPr>
              <a:t>x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1000,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80"/>
              </a:lnSpc>
            </a:pPr>
            <a:r>
              <a:rPr sz="1200" spc="-5" dirty="0">
                <a:latin typeface="Arial"/>
                <a:cs typeface="Arial"/>
              </a:rPr>
              <a:t>now will be 4096 </a:t>
            </a:r>
            <a:r>
              <a:rPr sz="1200" dirty="0">
                <a:latin typeface="Arial"/>
                <a:cs typeface="Arial"/>
              </a:rPr>
              <a:t>x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945115" y="2525019"/>
            <a:ext cx="1057275" cy="652780"/>
          </a:xfrm>
          <a:custGeom>
            <a:avLst/>
            <a:gdLst/>
            <a:ahLst/>
            <a:cxnLst/>
            <a:rect l="l" t="t" r="r" b="b"/>
            <a:pathLst>
              <a:path w="1057275" h="652780">
                <a:moveTo>
                  <a:pt x="0" y="652298"/>
                </a:moveTo>
                <a:lnTo>
                  <a:pt x="2596" y="614216"/>
                </a:lnTo>
                <a:lnTo>
                  <a:pt x="10108" y="576786"/>
                </a:lnTo>
                <a:lnTo>
                  <a:pt x="21951" y="540571"/>
                </a:lnTo>
                <a:lnTo>
                  <a:pt x="37547" y="505724"/>
                </a:lnTo>
                <a:lnTo>
                  <a:pt x="56275" y="472457"/>
                </a:lnTo>
                <a:lnTo>
                  <a:pt x="77602" y="440809"/>
                </a:lnTo>
                <a:lnTo>
                  <a:pt x="101103" y="410732"/>
                </a:lnTo>
                <a:lnTo>
                  <a:pt x="126417" y="382169"/>
                </a:lnTo>
                <a:lnTo>
                  <a:pt x="153245" y="355055"/>
                </a:lnTo>
                <a:lnTo>
                  <a:pt x="181415" y="329254"/>
                </a:lnTo>
                <a:lnTo>
                  <a:pt x="210661" y="304767"/>
                </a:lnTo>
                <a:lnTo>
                  <a:pt x="240909" y="281457"/>
                </a:lnTo>
                <a:lnTo>
                  <a:pt x="271956" y="259321"/>
                </a:lnTo>
                <a:lnTo>
                  <a:pt x="303806" y="238229"/>
                </a:lnTo>
                <a:lnTo>
                  <a:pt x="336309" y="218180"/>
                </a:lnTo>
                <a:lnTo>
                  <a:pt x="365999" y="201024"/>
                </a:lnTo>
                <a:lnTo>
                  <a:pt x="399504" y="182859"/>
                </a:lnTo>
                <a:lnTo>
                  <a:pt x="433535" y="165597"/>
                </a:lnTo>
                <a:lnTo>
                  <a:pt x="467997" y="149236"/>
                </a:lnTo>
                <a:lnTo>
                  <a:pt x="502886" y="133738"/>
                </a:lnTo>
                <a:lnTo>
                  <a:pt x="538124" y="119102"/>
                </a:lnTo>
                <a:lnTo>
                  <a:pt x="573728" y="105294"/>
                </a:lnTo>
                <a:lnTo>
                  <a:pt x="609630" y="92317"/>
                </a:lnTo>
                <a:lnTo>
                  <a:pt x="645767" y="80172"/>
                </a:lnTo>
                <a:lnTo>
                  <a:pt x="682175" y="68832"/>
                </a:lnTo>
                <a:lnTo>
                  <a:pt x="718801" y="58302"/>
                </a:lnTo>
                <a:lnTo>
                  <a:pt x="755676" y="48566"/>
                </a:lnTo>
                <a:lnTo>
                  <a:pt x="792763" y="39630"/>
                </a:lnTo>
                <a:lnTo>
                  <a:pt x="830038" y="31500"/>
                </a:lnTo>
                <a:lnTo>
                  <a:pt x="867455" y="24186"/>
                </a:lnTo>
                <a:lnTo>
                  <a:pt x="905071" y="17680"/>
                </a:lnTo>
                <a:lnTo>
                  <a:pt x="942843" y="11998"/>
                </a:lnTo>
                <a:lnTo>
                  <a:pt x="952748" y="10649"/>
                </a:lnTo>
                <a:lnTo>
                  <a:pt x="990649" y="6016"/>
                </a:lnTo>
                <a:lnTo>
                  <a:pt x="1028646" y="2234"/>
                </a:lnTo>
                <a:lnTo>
                  <a:pt x="1038772" y="1374"/>
                </a:lnTo>
                <a:lnTo>
                  <a:pt x="1043322" y="999"/>
                </a:lnTo>
                <a:lnTo>
                  <a:pt x="1047872" y="649"/>
                </a:lnTo>
                <a:lnTo>
                  <a:pt x="105697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000962" y="2493569"/>
            <a:ext cx="87630" cy="63500"/>
          </a:xfrm>
          <a:custGeom>
            <a:avLst/>
            <a:gdLst/>
            <a:ahLst/>
            <a:cxnLst/>
            <a:rect l="l" t="t" r="r" b="b"/>
            <a:pathLst>
              <a:path w="87629" h="63500">
                <a:moveTo>
                  <a:pt x="2249" y="62899"/>
                </a:moveTo>
                <a:lnTo>
                  <a:pt x="87524" y="28349"/>
                </a:lnTo>
                <a:lnTo>
                  <a:pt x="0" y="0"/>
                </a:lnTo>
                <a:lnTo>
                  <a:pt x="2249" y="6289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3374" y="2838221"/>
            <a:ext cx="1494899" cy="1240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55</a:t>
            </a:r>
            <a:endParaRPr sz="2000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R-CNN</a:t>
            </a:r>
            <a:r>
              <a:rPr spc="-50" dirty="0"/>
              <a:t> </a:t>
            </a:r>
            <a:r>
              <a:rPr spc="-5" dirty="0"/>
              <a:t>Training</a:t>
            </a:r>
          </a:p>
        </p:txBody>
      </p:sp>
      <p:sp>
        <p:nvSpPr>
          <p:cNvPr id="5" name="object 5"/>
          <p:cNvSpPr/>
          <p:nvPr/>
        </p:nvSpPr>
        <p:spPr>
          <a:xfrm>
            <a:off x="213374" y="2838221"/>
            <a:ext cx="1494899" cy="1240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85089" y="2932919"/>
            <a:ext cx="718185" cy="1050925"/>
          </a:xfrm>
          <a:custGeom>
            <a:avLst/>
            <a:gdLst/>
            <a:ahLst/>
            <a:cxnLst/>
            <a:rect l="l" t="t" r="r" b="b"/>
            <a:pathLst>
              <a:path w="718185" h="1050925">
                <a:moveTo>
                  <a:pt x="0" y="0"/>
                </a:moveTo>
                <a:lnTo>
                  <a:pt x="717898" y="179474"/>
                </a:lnTo>
                <a:lnTo>
                  <a:pt x="717898" y="871423"/>
                </a:lnTo>
                <a:lnTo>
                  <a:pt x="0" y="10508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55812" y="3357268"/>
            <a:ext cx="765810" cy="295275"/>
          </a:xfrm>
          <a:custGeom>
            <a:avLst/>
            <a:gdLst/>
            <a:ahLst/>
            <a:cxnLst/>
            <a:rect l="l" t="t" r="r" b="b"/>
            <a:pathLst>
              <a:path w="765809" h="295275">
                <a:moveTo>
                  <a:pt x="0" y="0"/>
                </a:moveTo>
                <a:lnTo>
                  <a:pt x="765298" y="0"/>
                </a:lnTo>
                <a:lnTo>
                  <a:pt x="765298" y="295199"/>
                </a:lnTo>
                <a:lnTo>
                  <a:pt x="0" y="295199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55812" y="3258868"/>
            <a:ext cx="864235" cy="393700"/>
          </a:xfrm>
          <a:custGeom>
            <a:avLst/>
            <a:gdLst/>
            <a:ahLst/>
            <a:cxnLst/>
            <a:rect l="l" t="t" r="r" b="b"/>
            <a:pathLst>
              <a:path w="864234" h="393700">
                <a:moveTo>
                  <a:pt x="0" y="98399"/>
                </a:moveTo>
                <a:lnTo>
                  <a:pt x="98399" y="0"/>
                </a:lnTo>
                <a:lnTo>
                  <a:pt x="863698" y="0"/>
                </a:lnTo>
                <a:lnTo>
                  <a:pt x="863698" y="295199"/>
                </a:lnTo>
                <a:lnTo>
                  <a:pt x="765298" y="393599"/>
                </a:lnTo>
                <a:lnTo>
                  <a:pt x="0" y="393599"/>
                </a:lnTo>
                <a:lnTo>
                  <a:pt x="0" y="983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5812" y="3258868"/>
            <a:ext cx="864235" cy="98425"/>
          </a:xfrm>
          <a:custGeom>
            <a:avLst/>
            <a:gdLst/>
            <a:ahLst/>
            <a:cxnLst/>
            <a:rect l="l" t="t" r="r" b="b"/>
            <a:pathLst>
              <a:path w="864234" h="98425">
                <a:moveTo>
                  <a:pt x="0" y="98399"/>
                </a:moveTo>
                <a:lnTo>
                  <a:pt x="765298" y="98399"/>
                </a:lnTo>
                <a:lnTo>
                  <a:pt x="8636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21110" y="3357268"/>
            <a:ext cx="0" cy="295275"/>
          </a:xfrm>
          <a:custGeom>
            <a:avLst/>
            <a:gdLst/>
            <a:ahLst/>
            <a:cxnLst/>
            <a:rect l="l" t="t" r="r" b="b"/>
            <a:pathLst>
              <a:path h="295275">
                <a:moveTo>
                  <a:pt x="0" y="0"/>
                </a:moveTo>
                <a:lnTo>
                  <a:pt x="0" y="295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1182" y="4200928"/>
            <a:ext cx="51943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7648" y="723654"/>
            <a:ext cx="7570470" cy="2084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Step </a:t>
            </a:r>
            <a:r>
              <a:rPr sz="1800" b="1" dirty="0">
                <a:latin typeface="Arial"/>
                <a:cs typeface="Arial"/>
              </a:rPr>
              <a:t>3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Extract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  <a:p>
            <a:pPr marL="469900" indent="-296545">
              <a:lnSpc>
                <a:spcPct val="100000"/>
              </a:lnSpc>
              <a:spcBef>
                <a:spcPts val="20"/>
              </a:spcBef>
              <a:buChar char="-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Extract region proposals for all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images</a:t>
            </a:r>
            <a:endParaRPr sz="1600">
              <a:latin typeface="Arial"/>
              <a:cs typeface="Arial"/>
            </a:endParaRPr>
          </a:p>
          <a:p>
            <a:pPr marL="469900" marR="5080" indent="-296545">
              <a:lnSpc>
                <a:spcPct val="101600"/>
              </a:lnSpc>
              <a:buChar char="-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For each region: warp to CNN input size, run forward through CNN, save pool5  features to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disk</a:t>
            </a:r>
            <a:endParaRPr sz="1600">
              <a:latin typeface="Arial"/>
              <a:cs typeface="Arial"/>
            </a:endParaRPr>
          </a:p>
          <a:p>
            <a:pPr marL="469900" indent="-296545">
              <a:lnSpc>
                <a:spcPct val="100000"/>
              </a:lnSpc>
              <a:spcBef>
                <a:spcPts val="30"/>
              </a:spcBef>
              <a:buChar char="-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Have a big hard drive: features are ~200GB for PASCAL</a:t>
            </a:r>
            <a:r>
              <a:rPr sz="1600" spc="1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dataset!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4821555" marR="1802130" indent="-24765">
              <a:lnSpc>
                <a:spcPts val="1650"/>
              </a:lnSpc>
              <a:spcBef>
                <a:spcPts val="1275"/>
              </a:spcBef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01810" y="3731080"/>
            <a:ext cx="11518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pool5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02987" y="3501318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58237" y="3454118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87233" y="2838171"/>
            <a:ext cx="1494899" cy="1240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47370" y="2908769"/>
            <a:ext cx="676910" cy="547370"/>
          </a:xfrm>
          <a:custGeom>
            <a:avLst/>
            <a:gdLst/>
            <a:ahLst/>
            <a:cxnLst/>
            <a:rect l="l" t="t" r="r" b="b"/>
            <a:pathLst>
              <a:path w="676910" h="547370">
                <a:moveTo>
                  <a:pt x="0" y="0"/>
                </a:moveTo>
                <a:lnTo>
                  <a:pt x="676498" y="0"/>
                </a:lnTo>
                <a:lnTo>
                  <a:pt x="676498" y="546898"/>
                </a:lnTo>
                <a:lnTo>
                  <a:pt x="0" y="5468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96445" y="2872794"/>
            <a:ext cx="864235" cy="1170305"/>
          </a:xfrm>
          <a:custGeom>
            <a:avLst/>
            <a:gdLst/>
            <a:ahLst/>
            <a:cxnLst/>
            <a:rect l="l" t="t" r="r" b="b"/>
            <a:pathLst>
              <a:path w="864235" h="1170304">
                <a:moveTo>
                  <a:pt x="0" y="0"/>
                </a:moveTo>
                <a:lnTo>
                  <a:pt x="863698" y="0"/>
                </a:lnTo>
                <a:lnTo>
                  <a:pt x="863698" y="1170297"/>
                </a:lnTo>
                <a:lnTo>
                  <a:pt x="0" y="11702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98266" y="2872804"/>
            <a:ext cx="548723" cy="516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98266" y="3501318"/>
            <a:ext cx="548698" cy="5165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038796" y="4239276"/>
            <a:ext cx="14287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Region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Proposals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50934" y="4239276"/>
            <a:ext cx="10375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Crop +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Warp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916846" y="3057006"/>
            <a:ext cx="602023" cy="7973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700026" y="4237638"/>
            <a:ext cx="110236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Forward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56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605255" y="4237638"/>
            <a:ext cx="9937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Save to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disk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R-CNN</a:t>
            </a:r>
            <a:r>
              <a:rPr spc="-50" dirty="0"/>
              <a:t> </a:t>
            </a:r>
            <a:r>
              <a:rPr spc="-5" dirty="0"/>
              <a:t>Training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7648" y="723654"/>
            <a:ext cx="667893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Step </a:t>
            </a:r>
            <a:r>
              <a:rPr sz="1800" b="1" dirty="0">
                <a:latin typeface="Arial"/>
                <a:cs typeface="Arial"/>
              </a:rPr>
              <a:t>4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Train one binary SVM per class to classify region</a:t>
            </a:r>
            <a:r>
              <a:rPr sz="1800" spc="1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48200" y="1657350"/>
            <a:ext cx="870523" cy="9011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0044" y="1646446"/>
            <a:ext cx="1023497" cy="901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75663" y="1646446"/>
            <a:ext cx="933748" cy="9121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05600" y="1657350"/>
            <a:ext cx="933748" cy="9011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15967" y="1646436"/>
            <a:ext cx="933748" cy="901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69184" y="1646439"/>
            <a:ext cx="1023497" cy="9011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28544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80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28544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80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29592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29592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88864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88864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89287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89287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58085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524" y="0"/>
                </a:lnTo>
                <a:lnTo>
                  <a:pt x="106524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58085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524" y="0"/>
                </a:lnTo>
                <a:lnTo>
                  <a:pt x="106524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27658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27658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37569" y="3662367"/>
            <a:ext cx="2672631" cy="4930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403845" y="4257202"/>
            <a:ext cx="233616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Positive samples for cat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SVM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19800" y="3695067"/>
            <a:ext cx="2485531" cy="4930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526096" y="4257202"/>
            <a:ext cx="241554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Negative samples for cat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SVM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57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77648" y="2030700"/>
            <a:ext cx="183324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Training image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regions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7648" y="3010020"/>
            <a:ext cx="18732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Cached region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R-CNN</a:t>
            </a:r>
            <a:r>
              <a:rPr spc="-50" dirty="0"/>
              <a:t> </a:t>
            </a:r>
            <a:r>
              <a:rPr spc="-5" dirty="0"/>
              <a:t>Training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7648" y="723654"/>
            <a:ext cx="667893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Step </a:t>
            </a:r>
            <a:r>
              <a:rPr sz="1800" b="1" dirty="0">
                <a:latin typeface="Arial"/>
                <a:cs typeface="Arial"/>
              </a:rPr>
              <a:t>4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Train one binary SVM per class to classify region</a:t>
            </a:r>
            <a:r>
              <a:rPr sz="1800" spc="1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76086" y="1646446"/>
            <a:ext cx="870523" cy="9011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0044" y="1646446"/>
            <a:ext cx="1023497" cy="901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75663" y="1646446"/>
            <a:ext cx="933748" cy="9121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75240" y="1646446"/>
            <a:ext cx="933748" cy="9011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15967" y="1646436"/>
            <a:ext cx="933748" cy="901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69184" y="1646439"/>
            <a:ext cx="1023497" cy="9011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7648" y="2030700"/>
            <a:ext cx="183324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Training image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regions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7648" y="3010020"/>
            <a:ext cx="18732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Cached region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28544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80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28544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80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29592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29592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88864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88864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89287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89287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58085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524" y="0"/>
                </a:lnTo>
                <a:lnTo>
                  <a:pt x="106524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58085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524" y="0"/>
                </a:lnTo>
                <a:lnTo>
                  <a:pt x="106524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27658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27658" y="2659169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37669" y="3662367"/>
            <a:ext cx="4510640" cy="4930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334561" y="4257202"/>
            <a:ext cx="24745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Negative samples for dog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SVM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02284" y="3695067"/>
            <a:ext cx="703048" cy="4930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535945" y="4257202"/>
            <a:ext cx="23958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Positive samples for dog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SVM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58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R-CNN</a:t>
            </a:r>
            <a:r>
              <a:rPr spc="-50" dirty="0"/>
              <a:t> </a:t>
            </a:r>
            <a:r>
              <a:rPr spc="-5" dirty="0"/>
              <a:t>Training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7648" y="721734"/>
            <a:ext cx="8647430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1800" b="1" spc="-5" dirty="0">
                <a:latin typeface="Arial"/>
                <a:cs typeface="Arial"/>
              </a:rPr>
              <a:t>Step 5 </a:t>
            </a:r>
            <a:r>
              <a:rPr sz="1800" spc="-5" dirty="0">
                <a:latin typeface="Arial"/>
                <a:cs typeface="Arial"/>
              </a:rPr>
              <a:t>(bbox regression): For each class, train a linear regression model to map from  cached features to offsets to GT boxes to make up for “slightly wrong”</a:t>
            </a:r>
            <a:r>
              <a:rPr sz="1800" spc="2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proposals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27244" y="1429472"/>
            <a:ext cx="1023497" cy="9011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7648" y="1802100"/>
            <a:ext cx="183324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Training image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regions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7648" y="2781421"/>
            <a:ext cx="187325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Cached region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85743" y="2430570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85743" y="2430570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71349" y="3603290"/>
            <a:ext cx="1892935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8036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Regression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targets  (dx, dy, dw,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dh)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00"/>
              </a:lnSpc>
            </a:pPr>
            <a:r>
              <a:rPr sz="1400" spc="-5" dirty="0">
                <a:latin typeface="Arial"/>
                <a:cs typeface="Arial"/>
              </a:rPr>
              <a:t>Normalized coordinates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64430" y="3593130"/>
            <a:ext cx="1349375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(0, 0, 0,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0)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Proposal is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good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60014" y="2407320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60014" y="2407320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801692" y="3569879"/>
            <a:ext cx="1023619" cy="64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84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(.25, 0, 0,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0)</a:t>
            </a:r>
            <a:endParaRPr sz="1400">
              <a:latin typeface="Arial"/>
              <a:cs typeface="Arial"/>
            </a:endParaRPr>
          </a:p>
          <a:p>
            <a:pPr marL="165735" marR="5080" indent="-153670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latin typeface="Arial"/>
                <a:cs typeface="Arial"/>
              </a:rPr>
              <a:t>Proposal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too  far to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left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801515" y="1417847"/>
            <a:ext cx="1023497" cy="901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86685" y="2409120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86685" y="2409120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719771" y="3569879"/>
            <a:ext cx="1240155" cy="64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(0, 0, -0.125,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0)</a:t>
            </a:r>
            <a:endParaRPr sz="1400">
              <a:latin typeface="Arial"/>
              <a:cs typeface="Arial"/>
            </a:endParaRPr>
          </a:p>
          <a:p>
            <a:pPr marL="121285" marR="113030" algn="ctr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latin typeface="Arial"/>
                <a:cs typeface="Arial"/>
              </a:rPr>
              <a:t>Proposal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too  wide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828186" y="1418747"/>
            <a:ext cx="1023497" cy="9011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59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Object Detection:</a:t>
            </a:r>
            <a:r>
              <a:rPr spc="-10" dirty="0"/>
              <a:t> </a:t>
            </a:r>
            <a:r>
              <a:rPr spc="-5" dirty="0"/>
              <a:t>Datasets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60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48547" y="1153535"/>
          <a:ext cx="6437347" cy="28268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9359"/>
                <a:gridCol w="1196022"/>
                <a:gridCol w="1526621"/>
                <a:gridCol w="2105345"/>
              </a:tblGrid>
              <a:tr h="811498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2570" marR="234950" algn="ctr">
                        <a:lnSpc>
                          <a:spcPts val="1650"/>
                        </a:lnSpc>
                        <a:spcBef>
                          <a:spcPts val="70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PASCAL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VOC  (2010)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 marR="148590" algn="ctr">
                        <a:lnSpc>
                          <a:spcPts val="1650"/>
                        </a:lnSpc>
                        <a:spcBef>
                          <a:spcPts val="70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ImageNet  Detection  (ILSVRC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2014)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790575" marR="610870" indent="-172720">
                        <a:lnSpc>
                          <a:spcPts val="165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MS-COCO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(2014)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1948">
                <a:tc>
                  <a:txBody>
                    <a:bodyPr/>
                    <a:lstStyle/>
                    <a:p>
                      <a:pPr marL="503555" marR="377190" indent="-118745">
                        <a:lnSpc>
                          <a:spcPts val="1650"/>
                        </a:lnSpc>
                        <a:spcBef>
                          <a:spcPts val="70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of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classes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200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80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811498">
                <a:tc>
                  <a:txBody>
                    <a:bodyPr/>
                    <a:lstStyle/>
                    <a:p>
                      <a:pPr marL="209550" marR="201930" algn="ctr">
                        <a:lnSpc>
                          <a:spcPts val="1650"/>
                        </a:lnSpc>
                        <a:spcBef>
                          <a:spcPts val="70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Number of  images (train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+  val)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~20k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~470k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~120k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601948">
                <a:tc>
                  <a:txBody>
                    <a:bodyPr/>
                    <a:lstStyle/>
                    <a:p>
                      <a:pPr marL="557530" marR="110489" indent="-440055">
                        <a:lnSpc>
                          <a:spcPts val="1650"/>
                        </a:lnSpc>
                        <a:spcBef>
                          <a:spcPts val="70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Mean objects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per  image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2.4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1.1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7.2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Object Detection: Evaluation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61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825">
              <a:lnSpc>
                <a:spcPct val="100000"/>
              </a:lnSpc>
            </a:pPr>
            <a:r>
              <a:rPr spc="-5" dirty="0"/>
              <a:t>We use a metric called “mean average precision”</a:t>
            </a:r>
            <a:r>
              <a:rPr spc="105" dirty="0"/>
              <a:t> </a:t>
            </a:r>
            <a:r>
              <a:rPr spc="-5" dirty="0"/>
              <a:t>(mAP)</a:t>
            </a:r>
          </a:p>
          <a:p>
            <a:pPr marL="111125">
              <a:lnSpc>
                <a:spcPct val="100000"/>
              </a:lnSpc>
            </a:pPr>
            <a:endParaRPr spc="-5" dirty="0"/>
          </a:p>
          <a:p>
            <a:pPr marL="111125"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123825" marR="5080">
              <a:lnSpc>
                <a:spcPts val="1650"/>
              </a:lnSpc>
            </a:pPr>
            <a:r>
              <a:rPr spc="-5" dirty="0"/>
              <a:t>Compute average precision (AP) separately for each class, then  average over</a:t>
            </a:r>
            <a:r>
              <a:rPr spc="-55" dirty="0"/>
              <a:t> </a:t>
            </a:r>
            <a:r>
              <a:rPr dirty="0"/>
              <a:t>classes</a:t>
            </a:r>
          </a:p>
          <a:p>
            <a:pPr marL="111125">
              <a:lnSpc>
                <a:spcPct val="100000"/>
              </a:lnSpc>
            </a:pPr>
            <a:endParaRPr dirty="0"/>
          </a:p>
          <a:p>
            <a:pPr marL="111125">
              <a:lnSpc>
                <a:spcPct val="100000"/>
              </a:lnSpc>
              <a:spcBef>
                <a:spcPts val="20"/>
              </a:spcBef>
            </a:pPr>
            <a:endParaRPr sz="1450">
              <a:latin typeface="Times New Roman"/>
              <a:cs typeface="Times New Roman"/>
            </a:endParaRPr>
          </a:p>
          <a:p>
            <a:pPr marL="123825" marR="15875">
              <a:lnSpc>
                <a:spcPts val="1650"/>
              </a:lnSpc>
            </a:pPr>
            <a:r>
              <a:rPr spc="-5" dirty="0"/>
              <a:t>A detection is a true positive if it has IoU with a ground-truth box  greater than some threshold (usually 0.5)</a:t>
            </a:r>
            <a:r>
              <a:rPr spc="105" dirty="0"/>
              <a:t> </a:t>
            </a:r>
            <a:r>
              <a:rPr spc="-5" dirty="0"/>
              <a:t>(mAP@0.5)</a:t>
            </a:r>
          </a:p>
          <a:p>
            <a:pPr marL="111125">
              <a:lnSpc>
                <a:spcPct val="100000"/>
              </a:lnSpc>
            </a:pPr>
            <a:endParaRPr spc="-5" dirty="0"/>
          </a:p>
          <a:p>
            <a:pPr marL="111125">
              <a:lnSpc>
                <a:spcPct val="100000"/>
              </a:lnSpc>
              <a:spcBef>
                <a:spcPts val="20"/>
              </a:spcBef>
            </a:pPr>
            <a:endParaRPr sz="1450">
              <a:latin typeface="Times New Roman"/>
              <a:cs typeface="Times New Roman"/>
            </a:endParaRPr>
          </a:p>
          <a:p>
            <a:pPr marL="123825" marR="15240">
              <a:lnSpc>
                <a:spcPts val="1650"/>
              </a:lnSpc>
            </a:pPr>
            <a:r>
              <a:rPr spc="-5" dirty="0"/>
              <a:t>Combine all detections from all test images to draw a precision /  recall </a:t>
            </a:r>
            <a:r>
              <a:rPr dirty="0"/>
              <a:t>curve </a:t>
            </a:r>
            <a:r>
              <a:rPr spc="-5" dirty="0"/>
              <a:t>for each class; AP is area under the</a:t>
            </a:r>
            <a:r>
              <a:rPr spc="50" dirty="0"/>
              <a:t> </a:t>
            </a:r>
            <a:r>
              <a:rPr dirty="0"/>
              <a:t>curve</a:t>
            </a:r>
          </a:p>
          <a:p>
            <a:pPr marL="111125">
              <a:lnSpc>
                <a:spcPct val="100000"/>
              </a:lnSpc>
            </a:pPr>
            <a:endParaRPr dirty="0"/>
          </a:p>
          <a:p>
            <a:pPr marL="111125">
              <a:lnSpc>
                <a:spcPct val="100000"/>
              </a:lnSpc>
            </a:pPr>
            <a:endParaRPr dirty="0"/>
          </a:p>
          <a:p>
            <a:pPr marL="123825">
              <a:lnSpc>
                <a:spcPct val="100000"/>
              </a:lnSpc>
            </a:pPr>
            <a:r>
              <a:rPr spc="-5" dirty="0"/>
              <a:t>TL;DR mAP is a number from 0 to 100; high is</a:t>
            </a:r>
            <a:r>
              <a:rPr spc="70" dirty="0"/>
              <a:t> </a:t>
            </a:r>
            <a:r>
              <a:rPr spc="-5" dirty="0"/>
              <a:t>good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R-CNN</a:t>
            </a:r>
            <a:r>
              <a:rPr spc="-55" dirty="0"/>
              <a:t> </a:t>
            </a:r>
            <a:r>
              <a:rPr spc="-5" dirty="0"/>
              <a:t>Results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8884" y="4382604"/>
            <a:ext cx="4116070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Verdana"/>
                <a:cs typeface="Verdana"/>
              </a:rPr>
              <a:t>Wang </a:t>
            </a:r>
            <a:r>
              <a:rPr sz="1100" spc="-5" dirty="0">
                <a:latin typeface="Arial"/>
                <a:cs typeface="Arial"/>
              </a:rPr>
              <a:t>et al, “Regionlets for Generic Object Detection”, ICCV</a:t>
            </a:r>
            <a:r>
              <a:rPr sz="1100" spc="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2013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32822" y="700248"/>
            <a:ext cx="6789936" cy="3532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62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R-CNN</a:t>
            </a:r>
            <a:r>
              <a:rPr spc="-55" dirty="0"/>
              <a:t> </a:t>
            </a:r>
            <a:r>
              <a:rPr spc="-5" dirty="0"/>
              <a:t>Results</a:t>
            </a:r>
          </a:p>
        </p:txBody>
      </p:sp>
      <p:sp>
        <p:nvSpPr>
          <p:cNvPr id="5" name="object 5"/>
          <p:cNvSpPr/>
          <p:nvPr/>
        </p:nvSpPr>
        <p:spPr>
          <a:xfrm>
            <a:off x="1032822" y="700248"/>
            <a:ext cx="6789936" cy="3532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24567" y="281121"/>
            <a:ext cx="219900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Big improvement compared  to pre-CNN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methods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40318" y="1355727"/>
            <a:ext cx="834448" cy="7066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63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Classification + Localization:</a:t>
            </a:r>
            <a:r>
              <a:rPr spc="30" dirty="0"/>
              <a:t> </a:t>
            </a:r>
            <a:r>
              <a:rPr spc="-5" dirty="0"/>
              <a:t>Task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56924" y="844753"/>
            <a:ext cx="262890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Classification</a:t>
            </a:r>
            <a:r>
              <a:rPr sz="1800" spc="-5" dirty="0">
                <a:latin typeface="Arial"/>
                <a:cs typeface="Arial"/>
              </a:rPr>
              <a:t>: C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classes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4123" y="1120978"/>
            <a:ext cx="3010535" cy="837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Input: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Output: </a:t>
            </a:r>
            <a:r>
              <a:rPr sz="1800" spc="-5" dirty="0">
                <a:latin typeface="Arial"/>
                <a:cs typeface="Arial"/>
              </a:rPr>
              <a:t>Class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label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Evaluation metric: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Accuracy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924" y="2502100"/>
            <a:ext cx="4877435" cy="1113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Localization</a:t>
            </a:r>
            <a:r>
              <a:rPr sz="1800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Input: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Output</a:t>
            </a:r>
            <a:r>
              <a:rPr sz="1800" spc="-5" dirty="0">
                <a:latin typeface="Arial"/>
                <a:cs typeface="Arial"/>
              </a:rPr>
              <a:t>: Box in the image (x, y, w,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h)</a:t>
            </a:r>
            <a:endParaRPr sz="18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Evaluation metric: </a:t>
            </a:r>
            <a:r>
              <a:rPr sz="1800" spc="-5" dirty="0">
                <a:latin typeface="Arial"/>
                <a:cs typeface="Arial"/>
              </a:rPr>
              <a:t>Intersection over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Union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6924" y="4159447"/>
            <a:ext cx="402018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Classification + </a:t>
            </a:r>
            <a:r>
              <a:rPr sz="1800" b="1" dirty="0">
                <a:latin typeface="Arial"/>
                <a:cs typeface="Arial"/>
              </a:rPr>
              <a:t>Localization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Do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both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53166" y="820498"/>
            <a:ext cx="1349372" cy="1119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86213" y="1380284"/>
            <a:ext cx="747395" cy="0"/>
          </a:xfrm>
          <a:custGeom>
            <a:avLst/>
            <a:gdLst/>
            <a:ahLst/>
            <a:cxnLst/>
            <a:rect l="l" t="t" r="r" b="b"/>
            <a:pathLst>
              <a:path w="747395">
                <a:moveTo>
                  <a:pt x="0" y="0"/>
                </a:moveTo>
                <a:lnTo>
                  <a:pt x="747148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33361" y="1333087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5">
                <a:moveTo>
                  <a:pt x="0" y="94394"/>
                </a:moveTo>
                <a:lnTo>
                  <a:pt x="129674" y="47197"/>
                </a:lnTo>
                <a:lnTo>
                  <a:pt x="0" y="0"/>
                </a:lnTo>
                <a:lnTo>
                  <a:pt x="0" y="94394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802039" y="1233018"/>
            <a:ext cx="4826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70814" y="2464292"/>
            <a:ext cx="1349372" cy="1119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49136" y="3024043"/>
            <a:ext cx="747395" cy="0"/>
          </a:xfrm>
          <a:custGeom>
            <a:avLst/>
            <a:gdLst/>
            <a:ahLst/>
            <a:cxnLst/>
            <a:rect l="l" t="t" r="r" b="b"/>
            <a:pathLst>
              <a:path w="747395">
                <a:moveTo>
                  <a:pt x="0" y="0"/>
                </a:moveTo>
                <a:lnTo>
                  <a:pt x="747148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96284" y="2976869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74"/>
                </a:moveTo>
                <a:lnTo>
                  <a:pt x="129674" y="47174"/>
                </a:lnTo>
                <a:lnTo>
                  <a:pt x="0" y="0"/>
                </a:lnTo>
                <a:lnTo>
                  <a:pt x="0" y="94374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01287" y="2876811"/>
            <a:ext cx="107886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(x, y, w,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R-CNN</a:t>
            </a:r>
            <a:r>
              <a:rPr spc="-55" dirty="0"/>
              <a:t> </a:t>
            </a:r>
            <a:r>
              <a:rPr spc="-5" dirty="0"/>
              <a:t>Results</a:t>
            </a:r>
          </a:p>
        </p:txBody>
      </p:sp>
      <p:sp>
        <p:nvSpPr>
          <p:cNvPr id="5" name="object 5"/>
          <p:cNvSpPr/>
          <p:nvPr/>
        </p:nvSpPr>
        <p:spPr>
          <a:xfrm>
            <a:off x="1032822" y="700248"/>
            <a:ext cx="6789936" cy="3532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24567" y="281121"/>
            <a:ext cx="199199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Bounding box regression  helps a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bit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55416" y="1207494"/>
            <a:ext cx="880348" cy="415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64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R-CNN</a:t>
            </a:r>
            <a:r>
              <a:rPr spc="-55" dirty="0"/>
              <a:t> </a:t>
            </a:r>
            <a:r>
              <a:rPr spc="-5" dirty="0"/>
              <a:t>Results</a:t>
            </a:r>
          </a:p>
        </p:txBody>
      </p:sp>
      <p:sp>
        <p:nvSpPr>
          <p:cNvPr id="5" name="object 5"/>
          <p:cNvSpPr/>
          <p:nvPr/>
        </p:nvSpPr>
        <p:spPr>
          <a:xfrm>
            <a:off x="1032822" y="700248"/>
            <a:ext cx="6789936" cy="3532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24567" y="281121"/>
            <a:ext cx="188277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Features from a deeper  network help a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16714" y="852462"/>
            <a:ext cx="871348" cy="676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65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R-CNN</a:t>
            </a:r>
            <a:r>
              <a:rPr spc="-50" dirty="0"/>
              <a:t> </a:t>
            </a:r>
            <a:r>
              <a:rPr spc="-5" dirty="0"/>
              <a:t>Problems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66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39926" y="890395"/>
            <a:ext cx="7229475" cy="2532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0" marR="125095" indent="-482600">
              <a:lnSpc>
                <a:spcPts val="2850"/>
              </a:lnSpc>
              <a:buAutoNum type="arabicPeriod"/>
              <a:tabLst>
                <a:tab pos="495300" algn="l"/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Slow at test-time: need to run full forward pass of  CNN for each region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proposal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AutoNum type="arabicPeriod"/>
            </a:pPr>
            <a:endParaRPr sz="2450">
              <a:latin typeface="Times New Roman"/>
              <a:cs typeface="Times New Roman"/>
            </a:endParaRPr>
          </a:p>
          <a:p>
            <a:pPr marL="495300" marR="5080" indent="-482600">
              <a:lnSpc>
                <a:spcPts val="2850"/>
              </a:lnSpc>
              <a:buAutoNum type="arabicPeriod"/>
              <a:tabLst>
                <a:tab pos="495300" algn="l"/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SVMs and regressors are post-hoc: CNN features  not updated in response to SVMs and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regressors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AutoNum type="arabicPeriod"/>
            </a:pPr>
            <a:endParaRPr sz="2350">
              <a:latin typeface="Times New Roman"/>
              <a:cs typeface="Times New Roman"/>
            </a:endParaRPr>
          </a:p>
          <a:p>
            <a:pPr marL="495300" indent="-482600">
              <a:lnSpc>
                <a:spcPct val="100000"/>
              </a:lnSpc>
              <a:buAutoNum type="arabicPeriod"/>
              <a:tabLst>
                <a:tab pos="495300" algn="l"/>
                <a:tab pos="495934" algn="l"/>
              </a:tabLst>
            </a:pPr>
            <a:r>
              <a:rPr sz="2400" spc="-5" dirty="0">
                <a:latin typeface="Arial"/>
                <a:cs typeface="Arial"/>
              </a:rPr>
              <a:t>Complex multistage training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pipeline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524" y="52574"/>
            <a:ext cx="6381437" cy="4524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42610" y="3961106"/>
            <a:ext cx="2362200" cy="521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Verdana"/>
                <a:cs typeface="Verdana"/>
              </a:rPr>
              <a:t>Girschick, </a:t>
            </a:r>
            <a:r>
              <a:rPr sz="1100" spc="-5" dirty="0">
                <a:latin typeface="Arial"/>
                <a:cs typeface="Arial"/>
              </a:rPr>
              <a:t>“Fast R-CNN”, ICCV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2015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Slide credit: </a:t>
            </a:r>
            <a:r>
              <a:rPr sz="1100" dirty="0">
                <a:latin typeface="Arial"/>
                <a:cs typeface="Arial"/>
              </a:rPr>
              <a:t>Ross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Girschick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67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0986" y="344869"/>
            <a:ext cx="2146935" cy="1001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600"/>
              </a:lnSpc>
            </a:pPr>
            <a:r>
              <a:rPr sz="1600" b="1" spc="-5" dirty="0">
                <a:latin typeface="Arial"/>
                <a:cs typeface="Arial"/>
              </a:rPr>
              <a:t>R-CNN Problem </a:t>
            </a:r>
            <a:r>
              <a:rPr sz="1600" b="1" dirty="0">
                <a:latin typeface="Arial"/>
                <a:cs typeface="Arial"/>
              </a:rPr>
              <a:t>#1</a:t>
            </a:r>
            <a:r>
              <a:rPr sz="1600" dirty="0">
                <a:latin typeface="Arial"/>
                <a:cs typeface="Arial"/>
              </a:rPr>
              <a:t>:  </a:t>
            </a:r>
            <a:r>
              <a:rPr sz="1600" spc="-5" dirty="0">
                <a:latin typeface="Arial"/>
                <a:cs typeface="Arial"/>
              </a:rPr>
              <a:t>Slow at test-time due to  independent forward  passes of 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CNN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38911" y="2297420"/>
            <a:ext cx="586798" cy="2055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79682" y="2620394"/>
            <a:ext cx="1730375" cy="149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Solution: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Share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computation  of convolutional  layers between  proposals for an  image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524" y="52574"/>
            <a:ext cx="6381437" cy="45243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68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0721" y="47099"/>
            <a:ext cx="5175989" cy="4538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42036" y="215345"/>
            <a:ext cx="2520315" cy="997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R-CNN Problem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#2</a:t>
            </a:r>
            <a:r>
              <a:rPr sz="1600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Post-hoc training: CNN not  updated in response to final  classifiers and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regressors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69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42036" y="1948892"/>
            <a:ext cx="2306320" cy="502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R-CNN Problem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#3: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latin typeface="Arial"/>
                <a:cs typeface="Arial"/>
              </a:rPr>
              <a:t>Complex training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pipeline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2339" y="3187139"/>
            <a:ext cx="2644140" cy="1289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2245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Solution:</a:t>
            </a:r>
            <a:endParaRPr sz="1600">
              <a:latin typeface="Arial"/>
              <a:cs typeface="Arial"/>
            </a:endParaRPr>
          </a:p>
          <a:p>
            <a:pPr marL="182245" marR="5080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Just train the whole system  end-to-end all at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once!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100" spc="-5" dirty="0">
                <a:latin typeface="Arial"/>
                <a:cs typeface="Arial"/>
              </a:rPr>
              <a:t>Slide credit: </a:t>
            </a:r>
            <a:r>
              <a:rPr sz="1100" dirty="0">
                <a:latin typeface="Arial"/>
                <a:cs typeface="Arial"/>
              </a:rPr>
              <a:t>Ross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Girschick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Fast R-CNN: Region of Interest</a:t>
            </a:r>
            <a:r>
              <a:rPr spc="25" dirty="0"/>
              <a:t> </a:t>
            </a:r>
            <a:r>
              <a:rPr spc="-5" dirty="0"/>
              <a:t>Pooling</a:t>
            </a:r>
          </a:p>
        </p:txBody>
      </p:sp>
      <p:sp>
        <p:nvSpPr>
          <p:cNvPr id="5" name="object 5"/>
          <p:cNvSpPr/>
          <p:nvPr/>
        </p:nvSpPr>
        <p:spPr>
          <a:xfrm>
            <a:off x="241038" y="1739899"/>
            <a:ext cx="1359369" cy="1127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2183" y="3060519"/>
            <a:ext cx="1517015" cy="843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Hi-res 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800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600</a:t>
            </a:r>
            <a:endParaRPr sz="1400">
              <a:latin typeface="Arial"/>
              <a:cs typeface="Arial"/>
            </a:endParaRPr>
          </a:p>
          <a:p>
            <a:pPr marL="328295" marR="320675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region  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9723" y="1767228"/>
            <a:ext cx="806450" cy="1074420"/>
          </a:xfrm>
          <a:custGeom>
            <a:avLst/>
            <a:gdLst/>
            <a:ahLst/>
            <a:cxnLst/>
            <a:rect l="l" t="t" r="r" b="b"/>
            <a:pathLst>
              <a:path w="806450" h="1074420">
                <a:moveTo>
                  <a:pt x="0" y="0"/>
                </a:moveTo>
                <a:lnTo>
                  <a:pt x="806398" y="0"/>
                </a:lnTo>
                <a:lnTo>
                  <a:pt x="806398" y="1074290"/>
                </a:lnTo>
                <a:lnTo>
                  <a:pt x="0" y="107429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2321" y="1778383"/>
            <a:ext cx="718185" cy="1050925"/>
          </a:xfrm>
          <a:custGeom>
            <a:avLst/>
            <a:gdLst/>
            <a:ahLst/>
            <a:cxnLst/>
            <a:rect l="l" t="t" r="r" b="b"/>
            <a:pathLst>
              <a:path w="718185" h="1050925">
                <a:moveTo>
                  <a:pt x="0" y="0"/>
                </a:moveTo>
                <a:lnTo>
                  <a:pt x="717898" y="179474"/>
                </a:lnTo>
                <a:lnTo>
                  <a:pt x="717898" y="871435"/>
                </a:lnTo>
                <a:lnTo>
                  <a:pt x="0" y="105091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49334" y="1109441"/>
            <a:ext cx="988694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49768" y="2046053"/>
            <a:ext cx="881380" cy="838835"/>
          </a:xfrm>
          <a:custGeom>
            <a:avLst/>
            <a:gdLst/>
            <a:ahLst/>
            <a:cxnLst/>
            <a:rect l="l" t="t" r="r" b="b"/>
            <a:pathLst>
              <a:path w="881379" h="838835">
                <a:moveTo>
                  <a:pt x="0" y="0"/>
                </a:moveTo>
                <a:lnTo>
                  <a:pt x="880823" y="0"/>
                </a:lnTo>
                <a:lnTo>
                  <a:pt x="880823" y="838815"/>
                </a:lnTo>
                <a:lnTo>
                  <a:pt x="0" y="838815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9768" y="1567571"/>
            <a:ext cx="1359535" cy="1317625"/>
          </a:xfrm>
          <a:custGeom>
            <a:avLst/>
            <a:gdLst/>
            <a:ahLst/>
            <a:cxnLst/>
            <a:rect l="l" t="t" r="r" b="b"/>
            <a:pathLst>
              <a:path w="1359535" h="1317625">
                <a:moveTo>
                  <a:pt x="0" y="478481"/>
                </a:moveTo>
                <a:lnTo>
                  <a:pt x="478474" y="0"/>
                </a:lnTo>
                <a:lnTo>
                  <a:pt x="1359297" y="0"/>
                </a:lnTo>
                <a:lnTo>
                  <a:pt x="1359297" y="838815"/>
                </a:lnTo>
                <a:lnTo>
                  <a:pt x="880823" y="1317297"/>
                </a:lnTo>
                <a:lnTo>
                  <a:pt x="0" y="1317297"/>
                </a:lnTo>
                <a:lnTo>
                  <a:pt x="0" y="478481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49768" y="1567571"/>
            <a:ext cx="1359535" cy="478790"/>
          </a:xfrm>
          <a:custGeom>
            <a:avLst/>
            <a:gdLst/>
            <a:ahLst/>
            <a:cxnLst/>
            <a:rect l="l" t="t" r="r" b="b"/>
            <a:pathLst>
              <a:path w="1359535" h="478789">
                <a:moveTo>
                  <a:pt x="0" y="478481"/>
                </a:moveTo>
                <a:lnTo>
                  <a:pt x="880823" y="478481"/>
                </a:lnTo>
                <a:lnTo>
                  <a:pt x="1359297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30592" y="2046053"/>
            <a:ext cx="0" cy="838835"/>
          </a:xfrm>
          <a:custGeom>
            <a:avLst/>
            <a:gdLst/>
            <a:ahLst/>
            <a:cxnLst/>
            <a:rect l="l" t="t" r="r" b="b"/>
            <a:pathLst>
              <a:path h="838835">
                <a:moveTo>
                  <a:pt x="0" y="0"/>
                </a:moveTo>
                <a:lnTo>
                  <a:pt x="0" y="83881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93326" y="3118729"/>
            <a:ext cx="1664970" cy="64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Hi-res conv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with region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37559" y="1777901"/>
            <a:ext cx="106680" cy="1128395"/>
          </a:xfrm>
          <a:custGeom>
            <a:avLst/>
            <a:gdLst/>
            <a:ahLst/>
            <a:cxnLst/>
            <a:rect l="l" t="t" r="r" b="b"/>
            <a:pathLst>
              <a:path w="106679" h="1128395">
                <a:moveTo>
                  <a:pt x="0" y="0"/>
                </a:moveTo>
                <a:lnTo>
                  <a:pt x="106499" y="0"/>
                </a:lnTo>
                <a:lnTo>
                  <a:pt x="106499" y="1127992"/>
                </a:lnTo>
                <a:lnTo>
                  <a:pt x="0" y="1127992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37559" y="1777901"/>
            <a:ext cx="106680" cy="1128395"/>
          </a:xfrm>
          <a:custGeom>
            <a:avLst/>
            <a:gdLst/>
            <a:ahLst/>
            <a:cxnLst/>
            <a:rect l="l" t="t" r="r" b="b"/>
            <a:pathLst>
              <a:path w="106679" h="1128395">
                <a:moveTo>
                  <a:pt x="0" y="0"/>
                </a:moveTo>
                <a:lnTo>
                  <a:pt x="106499" y="0"/>
                </a:lnTo>
                <a:lnTo>
                  <a:pt x="106499" y="1127992"/>
                </a:lnTo>
                <a:lnTo>
                  <a:pt x="0" y="112799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26109" y="1909583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69">
                <a:moveTo>
                  <a:pt x="0" y="0"/>
                </a:moveTo>
                <a:lnTo>
                  <a:pt x="106499" y="0"/>
                </a:lnTo>
                <a:lnTo>
                  <a:pt x="106499" y="864585"/>
                </a:lnTo>
                <a:lnTo>
                  <a:pt x="0" y="864585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26109" y="1909583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69">
                <a:moveTo>
                  <a:pt x="0" y="0"/>
                </a:moveTo>
                <a:lnTo>
                  <a:pt x="106499" y="0"/>
                </a:lnTo>
                <a:lnTo>
                  <a:pt x="106499" y="864585"/>
                </a:lnTo>
                <a:lnTo>
                  <a:pt x="0" y="86458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76509" y="2057933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69">
                <a:moveTo>
                  <a:pt x="0" y="0"/>
                </a:moveTo>
                <a:lnTo>
                  <a:pt x="106499" y="0"/>
                </a:lnTo>
                <a:lnTo>
                  <a:pt x="106499" y="546911"/>
                </a:lnTo>
                <a:lnTo>
                  <a:pt x="0" y="546911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76509" y="2057933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69">
                <a:moveTo>
                  <a:pt x="0" y="0"/>
                </a:moveTo>
                <a:lnTo>
                  <a:pt x="106499" y="0"/>
                </a:lnTo>
                <a:lnTo>
                  <a:pt x="106499" y="546911"/>
                </a:lnTo>
                <a:lnTo>
                  <a:pt x="0" y="54691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139459" y="1194403"/>
            <a:ext cx="128016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2590" marR="5080" indent="-39052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70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528503" y="3128889"/>
            <a:ext cx="2119630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ts val="1650"/>
              </a:lnSpc>
            </a:pPr>
            <a:r>
              <a:rPr sz="1400" b="1" spc="-5" dirty="0">
                <a:latin typeface="Arial"/>
                <a:cs typeface="Arial"/>
              </a:rPr>
              <a:t>Problem</a:t>
            </a:r>
            <a:r>
              <a:rPr sz="1400" spc="-5" dirty="0">
                <a:latin typeface="Arial"/>
                <a:cs typeface="Arial"/>
              </a:rPr>
              <a:t>: Fully-connected  layers expect low-res conv  features: C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Fast R-CNN: Region of Interest</a:t>
            </a:r>
            <a:r>
              <a:rPr spc="25" dirty="0"/>
              <a:t> </a:t>
            </a:r>
            <a:r>
              <a:rPr spc="-5" dirty="0"/>
              <a:t>Pooling</a:t>
            </a:r>
          </a:p>
        </p:txBody>
      </p:sp>
      <p:sp>
        <p:nvSpPr>
          <p:cNvPr id="5" name="object 5"/>
          <p:cNvSpPr/>
          <p:nvPr/>
        </p:nvSpPr>
        <p:spPr>
          <a:xfrm>
            <a:off x="241038" y="1739899"/>
            <a:ext cx="1359369" cy="1127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2183" y="3060519"/>
            <a:ext cx="1517015" cy="843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Hi-res 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800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600</a:t>
            </a:r>
            <a:endParaRPr sz="1400">
              <a:latin typeface="Arial"/>
              <a:cs typeface="Arial"/>
            </a:endParaRPr>
          </a:p>
          <a:p>
            <a:pPr marL="328295" marR="320675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region  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0673" y="745904"/>
            <a:ext cx="3793154" cy="2143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49334" y="1109441"/>
            <a:ext cx="988694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3326" y="3118729"/>
            <a:ext cx="1664970" cy="64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Hi-res conv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with region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37559" y="1777901"/>
            <a:ext cx="106680" cy="1128395"/>
          </a:xfrm>
          <a:custGeom>
            <a:avLst/>
            <a:gdLst/>
            <a:ahLst/>
            <a:cxnLst/>
            <a:rect l="l" t="t" r="r" b="b"/>
            <a:pathLst>
              <a:path w="106679" h="1128395">
                <a:moveTo>
                  <a:pt x="0" y="0"/>
                </a:moveTo>
                <a:lnTo>
                  <a:pt x="106499" y="0"/>
                </a:lnTo>
                <a:lnTo>
                  <a:pt x="106499" y="1127992"/>
                </a:lnTo>
                <a:lnTo>
                  <a:pt x="0" y="1127992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37559" y="1777901"/>
            <a:ext cx="106680" cy="1128395"/>
          </a:xfrm>
          <a:custGeom>
            <a:avLst/>
            <a:gdLst/>
            <a:ahLst/>
            <a:cxnLst/>
            <a:rect l="l" t="t" r="r" b="b"/>
            <a:pathLst>
              <a:path w="106679" h="1128395">
                <a:moveTo>
                  <a:pt x="0" y="0"/>
                </a:moveTo>
                <a:lnTo>
                  <a:pt x="106499" y="0"/>
                </a:lnTo>
                <a:lnTo>
                  <a:pt x="106499" y="1127992"/>
                </a:lnTo>
                <a:lnTo>
                  <a:pt x="0" y="112799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26109" y="1909583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69">
                <a:moveTo>
                  <a:pt x="0" y="0"/>
                </a:moveTo>
                <a:lnTo>
                  <a:pt x="106499" y="0"/>
                </a:lnTo>
                <a:lnTo>
                  <a:pt x="106499" y="864585"/>
                </a:lnTo>
                <a:lnTo>
                  <a:pt x="0" y="864585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26109" y="1909583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69">
                <a:moveTo>
                  <a:pt x="0" y="0"/>
                </a:moveTo>
                <a:lnTo>
                  <a:pt x="106499" y="0"/>
                </a:lnTo>
                <a:lnTo>
                  <a:pt x="106499" y="864585"/>
                </a:lnTo>
                <a:lnTo>
                  <a:pt x="0" y="86458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76509" y="2057933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69">
                <a:moveTo>
                  <a:pt x="0" y="0"/>
                </a:moveTo>
                <a:lnTo>
                  <a:pt x="106499" y="0"/>
                </a:lnTo>
                <a:lnTo>
                  <a:pt x="106499" y="546911"/>
                </a:lnTo>
                <a:lnTo>
                  <a:pt x="0" y="546911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76509" y="2057933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69">
                <a:moveTo>
                  <a:pt x="0" y="0"/>
                </a:moveTo>
                <a:lnTo>
                  <a:pt x="106499" y="0"/>
                </a:lnTo>
                <a:lnTo>
                  <a:pt x="106499" y="546911"/>
                </a:lnTo>
                <a:lnTo>
                  <a:pt x="0" y="54691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139459" y="1194403"/>
            <a:ext cx="128016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2590" marR="5080" indent="-39052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71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233642" y="814195"/>
            <a:ext cx="1852930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Project region proposal  onto conv feature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28503" y="3128889"/>
            <a:ext cx="2119630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ts val="1650"/>
              </a:lnSpc>
            </a:pPr>
            <a:r>
              <a:rPr sz="1400" b="1" spc="-5" dirty="0">
                <a:latin typeface="Arial"/>
                <a:cs typeface="Arial"/>
              </a:rPr>
              <a:t>Problem</a:t>
            </a:r>
            <a:r>
              <a:rPr sz="1400" spc="-5" dirty="0">
                <a:latin typeface="Arial"/>
                <a:cs typeface="Arial"/>
              </a:rPr>
              <a:t>: Fully-connected  layers expect low-res conv  features: C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49768" y="2046053"/>
            <a:ext cx="881380" cy="838835"/>
          </a:xfrm>
          <a:custGeom>
            <a:avLst/>
            <a:gdLst/>
            <a:ahLst/>
            <a:cxnLst/>
            <a:rect l="l" t="t" r="r" b="b"/>
            <a:pathLst>
              <a:path w="881379" h="838835">
                <a:moveTo>
                  <a:pt x="0" y="0"/>
                </a:moveTo>
                <a:lnTo>
                  <a:pt x="880823" y="0"/>
                </a:lnTo>
                <a:lnTo>
                  <a:pt x="880823" y="838815"/>
                </a:lnTo>
                <a:lnTo>
                  <a:pt x="0" y="838815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49768" y="1567571"/>
            <a:ext cx="1359535" cy="1317625"/>
          </a:xfrm>
          <a:custGeom>
            <a:avLst/>
            <a:gdLst/>
            <a:ahLst/>
            <a:cxnLst/>
            <a:rect l="l" t="t" r="r" b="b"/>
            <a:pathLst>
              <a:path w="1359535" h="1317625">
                <a:moveTo>
                  <a:pt x="0" y="478481"/>
                </a:moveTo>
                <a:lnTo>
                  <a:pt x="478474" y="0"/>
                </a:lnTo>
                <a:lnTo>
                  <a:pt x="1359297" y="0"/>
                </a:lnTo>
                <a:lnTo>
                  <a:pt x="1359297" y="838815"/>
                </a:lnTo>
                <a:lnTo>
                  <a:pt x="880823" y="1317297"/>
                </a:lnTo>
                <a:lnTo>
                  <a:pt x="0" y="1317297"/>
                </a:lnTo>
                <a:lnTo>
                  <a:pt x="0" y="478481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49768" y="1567571"/>
            <a:ext cx="1359535" cy="478790"/>
          </a:xfrm>
          <a:custGeom>
            <a:avLst/>
            <a:gdLst/>
            <a:ahLst/>
            <a:cxnLst/>
            <a:rect l="l" t="t" r="r" b="b"/>
            <a:pathLst>
              <a:path w="1359535" h="478789">
                <a:moveTo>
                  <a:pt x="0" y="478481"/>
                </a:moveTo>
                <a:lnTo>
                  <a:pt x="880823" y="478481"/>
                </a:lnTo>
                <a:lnTo>
                  <a:pt x="1359297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30592" y="2046053"/>
            <a:ext cx="0" cy="838835"/>
          </a:xfrm>
          <a:custGeom>
            <a:avLst/>
            <a:gdLst/>
            <a:ahLst/>
            <a:cxnLst/>
            <a:rect l="l" t="t" r="r" b="b"/>
            <a:pathLst>
              <a:path h="838835">
                <a:moveTo>
                  <a:pt x="0" y="0"/>
                </a:moveTo>
                <a:lnTo>
                  <a:pt x="0" y="83881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Fast R-CNN: Region of Interest</a:t>
            </a:r>
            <a:r>
              <a:rPr spc="25" dirty="0"/>
              <a:t> </a:t>
            </a:r>
            <a:r>
              <a:rPr spc="-5" dirty="0"/>
              <a:t>Pooling</a:t>
            </a:r>
          </a:p>
        </p:txBody>
      </p:sp>
      <p:sp>
        <p:nvSpPr>
          <p:cNvPr id="9" name="object 9"/>
          <p:cNvSpPr/>
          <p:nvPr/>
        </p:nvSpPr>
        <p:spPr>
          <a:xfrm>
            <a:off x="241038" y="1739899"/>
            <a:ext cx="1359369" cy="1127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2183" y="3060519"/>
            <a:ext cx="1517015" cy="843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Hi-res 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800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600</a:t>
            </a:r>
            <a:endParaRPr sz="1400">
              <a:latin typeface="Arial"/>
              <a:cs typeface="Arial"/>
            </a:endParaRPr>
          </a:p>
          <a:p>
            <a:pPr marL="328295" marR="320675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region  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9723" y="1767228"/>
            <a:ext cx="806450" cy="1074420"/>
          </a:xfrm>
          <a:custGeom>
            <a:avLst/>
            <a:gdLst/>
            <a:ahLst/>
            <a:cxnLst/>
            <a:rect l="l" t="t" r="r" b="b"/>
            <a:pathLst>
              <a:path w="806450" h="1074420">
                <a:moveTo>
                  <a:pt x="0" y="0"/>
                </a:moveTo>
                <a:lnTo>
                  <a:pt x="806398" y="0"/>
                </a:lnTo>
                <a:lnTo>
                  <a:pt x="806398" y="1074290"/>
                </a:lnTo>
                <a:lnTo>
                  <a:pt x="0" y="107429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2321" y="1778383"/>
            <a:ext cx="718185" cy="1050925"/>
          </a:xfrm>
          <a:custGeom>
            <a:avLst/>
            <a:gdLst/>
            <a:ahLst/>
            <a:cxnLst/>
            <a:rect l="l" t="t" r="r" b="b"/>
            <a:pathLst>
              <a:path w="718185" h="1050925">
                <a:moveTo>
                  <a:pt x="0" y="0"/>
                </a:moveTo>
                <a:lnTo>
                  <a:pt x="717898" y="179474"/>
                </a:lnTo>
                <a:lnTo>
                  <a:pt x="717898" y="871435"/>
                </a:lnTo>
                <a:lnTo>
                  <a:pt x="0" y="105091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49334" y="1109441"/>
            <a:ext cx="988694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93326" y="3118729"/>
            <a:ext cx="1664970" cy="64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Hi-res conv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with region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37559" y="1777901"/>
            <a:ext cx="106680" cy="1128395"/>
          </a:xfrm>
          <a:custGeom>
            <a:avLst/>
            <a:gdLst/>
            <a:ahLst/>
            <a:cxnLst/>
            <a:rect l="l" t="t" r="r" b="b"/>
            <a:pathLst>
              <a:path w="106679" h="1128395">
                <a:moveTo>
                  <a:pt x="0" y="0"/>
                </a:moveTo>
                <a:lnTo>
                  <a:pt x="106499" y="0"/>
                </a:lnTo>
                <a:lnTo>
                  <a:pt x="106499" y="1127992"/>
                </a:lnTo>
                <a:lnTo>
                  <a:pt x="0" y="1127992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37559" y="1777901"/>
            <a:ext cx="106680" cy="1128395"/>
          </a:xfrm>
          <a:custGeom>
            <a:avLst/>
            <a:gdLst/>
            <a:ahLst/>
            <a:cxnLst/>
            <a:rect l="l" t="t" r="r" b="b"/>
            <a:pathLst>
              <a:path w="106679" h="1128395">
                <a:moveTo>
                  <a:pt x="0" y="0"/>
                </a:moveTo>
                <a:lnTo>
                  <a:pt x="106499" y="0"/>
                </a:lnTo>
                <a:lnTo>
                  <a:pt x="106499" y="1127992"/>
                </a:lnTo>
                <a:lnTo>
                  <a:pt x="0" y="112799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26109" y="1909583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69">
                <a:moveTo>
                  <a:pt x="0" y="0"/>
                </a:moveTo>
                <a:lnTo>
                  <a:pt x="106499" y="0"/>
                </a:lnTo>
                <a:lnTo>
                  <a:pt x="106499" y="864585"/>
                </a:lnTo>
                <a:lnTo>
                  <a:pt x="0" y="864585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26109" y="1909583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69">
                <a:moveTo>
                  <a:pt x="0" y="0"/>
                </a:moveTo>
                <a:lnTo>
                  <a:pt x="106499" y="0"/>
                </a:lnTo>
                <a:lnTo>
                  <a:pt x="106499" y="864585"/>
                </a:lnTo>
                <a:lnTo>
                  <a:pt x="0" y="86458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76509" y="2057933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69">
                <a:moveTo>
                  <a:pt x="0" y="0"/>
                </a:moveTo>
                <a:lnTo>
                  <a:pt x="106499" y="0"/>
                </a:lnTo>
                <a:lnTo>
                  <a:pt x="106499" y="546911"/>
                </a:lnTo>
                <a:lnTo>
                  <a:pt x="0" y="546911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76509" y="2057933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69">
                <a:moveTo>
                  <a:pt x="0" y="0"/>
                </a:moveTo>
                <a:lnTo>
                  <a:pt x="106499" y="0"/>
                </a:lnTo>
                <a:lnTo>
                  <a:pt x="106499" y="546911"/>
                </a:lnTo>
                <a:lnTo>
                  <a:pt x="0" y="54691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139459" y="1194403"/>
            <a:ext cx="128016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2590" marR="5080" indent="-39052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28503" y="3128889"/>
            <a:ext cx="2119630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ts val="1650"/>
              </a:lnSpc>
            </a:pPr>
            <a:r>
              <a:rPr sz="1400" b="1" spc="-5" dirty="0">
                <a:latin typeface="Arial"/>
                <a:cs typeface="Arial"/>
              </a:rPr>
              <a:t>Problem</a:t>
            </a:r>
            <a:r>
              <a:rPr sz="1400" spc="-5" dirty="0">
                <a:latin typeface="Arial"/>
                <a:cs typeface="Arial"/>
              </a:rPr>
              <a:t>: Fully-connected  layers expect low-res conv  features: C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98618" y="1194262"/>
            <a:ext cx="1032510" cy="902969"/>
          </a:xfrm>
          <a:custGeom>
            <a:avLst/>
            <a:gdLst/>
            <a:ahLst/>
            <a:cxnLst/>
            <a:rect l="l" t="t" r="r" b="b"/>
            <a:pathLst>
              <a:path w="1032510" h="902969">
                <a:moveTo>
                  <a:pt x="0" y="902688"/>
                </a:moveTo>
                <a:lnTo>
                  <a:pt x="1382" y="864541"/>
                </a:lnTo>
                <a:lnTo>
                  <a:pt x="5453" y="826628"/>
                </a:lnTo>
                <a:lnTo>
                  <a:pt x="12082" y="789092"/>
                </a:lnTo>
                <a:lnTo>
                  <a:pt x="21116" y="752073"/>
                </a:lnTo>
                <a:lnTo>
                  <a:pt x="32415" y="715621"/>
                </a:lnTo>
                <a:lnTo>
                  <a:pt x="45808" y="679867"/>
                </a:lnTo>
                <a:lnTo>
                  <a:pt x="61109" y="644939"/>
                </a:lnTo>
                <a:lnTo>
                  <a:pt x="78208" y="610787"/>
                </a:lnTo>
                <a:lnTo>
                  <a:pt x="96921" y="577527"/>
                </a:lnTo>
                <a:lnTo>
                  <a:pt x="117106" y="545189"/>
                </a:lnTo>
                <a:lnTo>
                  <a:pt x="138685" y="513715"/>
                </a:lnTo>
                <a:lnTo>
                  <a:pt x="161541" y="483129"/>
                </a:lnTo>
                <a:lnTo>
                  <a:pt x="185561" y="453454"/>
                </a:lnTo>
                <a:lnTo>
                  <a:pt x="210638" y="424706"/>
                </a:lnTo>
                <a:lnTo>
                  <a:pt x="236740" y="396827"/>
                </a:lnTo>
                <a:lnTo>
                  <a:pt x="263705" y="369908"/>
                </a:lnTo>
                <a:lnTo>
                  <a:pt x="291594" y="343817"/>
                </a:lnTo>
                <a:lnTo>
                  <a:pt x="320253" y="318642"/>
                </a:lnTo>
                <a:lnTo>
                  <a:pt x="349688" y="294328"/>
                </a:lnTo>
                <a:lnTo>
                  <a:pt x="379792" y="270920"/>
                </a:lnTo>
                <a:lnTo>
                  <a:pt x="410573" y="248373"/>
                </a:lnTo>
                <a:lnTo>
                  <a:pt x="441966" y="226707"/>
                </a:lnTo>
                <a:lnTo>
                  <a:pt x="473911" y="205938"/>
                </a:lnTo>
                <a:lnTo>
                  <a:pt x="506439" y="186025"/>
                </a:lnTo>
                <a:lnTo>
                  <a:pt x="539498" y="166986"/>
                </a:lnTo>
                <a:lnTo>
                  <a:pt x="573043" y="148838"/>
                </a:lnTo>
                <a:lnTo>
                  <a:pt x="607025" y="131594"/>
                </a:lnTo>
                <a:lnTo>
                  <a:pt x="641492" y="115228"/>
                </a:lnTo>
                <a:lnTo>
                  <a:pt x="676402" y="99760"/>
                </a:lnTo>
                <a:lnTo>
                  <a:pt x="711718" y="85210"/>
                </a:lnTo>
                <a:lnTo>
                  <a:pt x="747398" y="71598"/>
                </a:lnTo>
                <a:lnTo>
                  <a:pt x="783388" y="58951"/>
                </a:lnTo>
                <a:lnTo>
                  <a:pt x="819737" y="47258"/>
                </a:lnTo>
                <a:lnTo>
                  <a:pt x="856338" y="36561"/>
                </a:lnTo>
                <a:lnTo>
                  <a:pt x="893253" y="26855"/>
                </a:lnTo>
                <a:lnTo>
                  <a:pt x="930451" y="18166"/>
                </a:lnTo>
                <a:lnTo>
                  <a:pt x="967798" y="10540"/>
                </a:lnTo>
                <a:lnTo>
                  <a:pt x="978623" y="8534"/>
                </a:lnTo>
                <a:lnTo>
                  <a:pt x="1006422" y="3804"/>
                </a:lnTo>
                <a:lnTo>
                  <a:pt x="1011072" y="3064"/>
                </a:lnTo>
                <a:lnTo>
                  <a:pt x="1015697" y="2352"/>
                </a:lnTo>
                <a:lnTo>
                  <a:pt x="1020372" y="1662"/>
                </a:lnTo>
                <a:lnTo>
                  <a:pt x="1022697" y="1317"/>
                </a:lnTo>
                <a:lnTo>
                  <a:pt x="1025022" y="979"/>
                </a:lnTo>
                <a:lnTo>
                  <a:pt x="1027347" y="647"/>
                </a:lnTo>
                <a:lnTo>
                  <a:pt x="1031972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27291" y="1147180"/>
            <a:ext cx="132715" cy="94615"/>
          </a:xfrm>
          <a:custGeom>
            <a:avLst/>
            <a:gdLst/>
            <a:ahLst/>
            <a:cxnLst/>
            <a:rect l="l" t="t" r="r" b="b"/>
            <a:pathLst>
              <a:path w="132714" h="94615">
                <a:moveTo>
                  <a:pt x="6599" y="94164"/>
                </a:moveTo>
                <a:lnTo>
                  <a:pt x="132649" y="37997"/>
                </a:lnTo>
                <a:lnTo>
                  <a:pt x="0" y="0"/>
                </a:lnTo>
                <a:lnTo>
                  <a:pt x="6599" y="94164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674590" y="1023845"/>
            <a:ext cx="166497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Divide projected  region into h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w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grid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72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3105218" y="2077900"/>
          <a:ext cx="548695" cy="1066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524"/>
                <a:gridCol w="113149"/>
                <a:gridCol w="128874"/>
                <a:gridCol w="105274"/>
                <a:gridCol w="91874"/>
              </a:tblGrid>
              <a:tr h="1731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171802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153342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11314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1255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49768" y="2046053"/>
            <a:ext cx="881380" cy="838835"/>
          </a:xfrm>
          <a:custGeom>
            <a:avLst/>
            <a:gdLst/>
            <a:ahLst/>
            <a:cxnLst/>
            <a:rect l="l" t="t" r="r" b="b"/>
            <a:pathLst>
              <a:path w="881379" h="838835">
                <a:moveTo>
                  <a:pt x="0" y="0"/>
                </a:moveTo>
                <a:lnTo>
                  <a:pt x="880823" y="0"/>
                </a:lnTo>
                <a:lnTo>
                  <a:pt x="880823" y="838815"/>
                </a:lnTo>
                <a:lnTo>
                  <a:pt x="0" y="838815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49768" y="1567571"/>
            <a:ext cx="1359535" cy="1317625"/>
          </a:xfrm>
          <a:custGeom>
            <a:avLst/>
            <a:gdLst/>
            <a:ahLst/>
            <a:cxnLst/>
            <a:rect l="l" t="t" r="r" b="b"/>
            <a:pathLst>
              <a:path w="1359535" h="1317625">
                <a:moveTo>
                  <a:pt x="0" y="478481"/>
                </a:moveTo>
                <a:lnTo>
                  <a:pt x="478474" y="0"/>
                </a:lnTo>
                <a:lnTo>
                  <a:pt x="1359297" y="0"/>
                </a:lnTo>
                <a:lnTo>
                  <a:pt x="1359297" y="838815"/>
                </a:lnTo>
                <a:lnTo>
                  <a:pt x="880823" y="1317297"/>
                </a:lnTo>
                <a:lnTo>
                  <a:pt x="0" y="1317297"/>
                </a:lnTo>
                <a:lnTo>
                  <a:pt x="0" y="478481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49768" y="1567571"/>
            <a:ext cx="1359535" cy="478790"/>
          </a:xfrm>
          <a:custGeom>
            <a:avLst/>
            <a:gdLst/>
            <a:ahLst/>
            <a:cxnLst/>
            <a:rect l="l" t="t" r="r" b="b"/>
            <a:pathLst>
              <a:path w="1359535" h="478789">
                <a:moveTo>
                  <a:pt x="0" y="478481"/>
                </a:moveTo>
                <a:lnTo>
                  <a:pt x="880823" y="478481"/>
                </a:lnTo>
                <a:lnTo>
                  <a:pt x="1359297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30592" y="2046053"/>
            <a:ext cx="0" cy="838835"/>
          </a:xfrm>
          <a:custGeom>
            <a:avLst/>
            <a:gdLst/>
            <a:ahLst/>
            <a:cxnLst/>
            <a:rect l="l" t="t" r="r" b="b"/>
            <a:pathLst>
              <a:path h="838835">
                <a:moveTo>
                  <a:pt x="0" y="0"/>
                </a:moveTo>
                <a:lnTo>
                  <a:pt x="0" y="83881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Fast R-CNN: Region of Interest</a:t>
            </a:r>
            <a:r>
              <a:rPr spc="25" dirty="0"/>
              <a:t> </a:t>
            </a:r>
            <a:r>
              <a:rPr spc="-5" dirty="0"/>
              <a:t>Pooling</a:t>
            </a:r>
          </a:p>
        </p:txBody>
      </p:sp>
      <p:sp>
        <p:nvSpPr>
          <p:cNvPr id="9" name="object 9"/>
          <p:cNvSpPr/>
          <p:nvPr/>
        </p:nvSpPr>
        <p:spPr>
          <a:xfrm>
            <a:off x="241038" y="1739899"/>
            <a:ext cx="1359369" cy="1127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2183" y="3060519"/>
            <a:ext cx="1517015" cy="843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Hi-res 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800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600</a:t>
            </a:r>
            <a:endParaRPr sz="1400">
              <a:latin typeface="Arial"/>
              <a:cs typeface="Arial"/>
            </a:endParaRPr>
          </a:p>
          <a:p>
            <a:pPr marL="328295" marR="320675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region  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9723" y="1767228"/>
            <a:ext cx="806450" cy="1074420"/>
          </a:xfrm>
          <a:custGeom>
            <a:avLst/>
            <a:gdLst/>
            <a:ahLst/>
            <a:cxnLst/>
            <a:rect l="l" t="t" r="r" b="b"/>
            <a:pathLst>
              <a:path w="806450" h="1074420">
                <a:moveTo>
                  <a:pt x="0" y="0"/>
                </a:moveTo>
                <a:lnTo>
                  <a:pt x="806398" y="0"/>
                </a:lnTo>
                <a:lnTo>
                  <a:pt x="806398" y="1074290"/>
                </a:lnTo>
                <a:lnTo>
                  <a:pt x="0" y="107429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2321" y="1778383"/>
            <a:ext cx="718185" cy="1050925"/>
          </a:xfrm>
          <a:custGeom>
            <a:avLst/>
            <a:gdLst/>
            <a:ahLst/>
            <a:cxnLst/>
            <a:rect l="l" t="t" r="r" b="b"/>
            <a:pathLst>
              <a:path w="718185" h="1050925">
                <a:moveTo>
                  <a:pt x="0" y="0"/>
                </a:moveTo>
                <a:lnTo>
                  <a:pt x="717898" y="179474"/>
                </a:lnTo>
                <a:lnTo>
                  <a:pt x="717898" y="871435"/>
                </a:lnTo>
                <a:lnTo>
                  <a:pt x="0" y="105091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49334" y="1109441"/>
            <a:ext cx="988694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93326" y="3118729"/>
            <a:ext cx="1664970" cy="64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Hi-res conv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with region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37559" y="1777901"/>
            <a:ext cx="106680" cy="1128395"/>
          </a:xfrm>
          <a:custGeom>
            <a:avLst/>
            <a:gdLst/>
            <a:ahLst/>
            <a:cxnLst/>
            <a:rect l="l" t="t" r="r" b="b"/>
            <a:pathLst>
              <a:path w="106679" h="1128395">
                <a:moveTo>
                  <a:pt x="0" y="0"/>
                </a:moveTo>
                <a:lnTo>
                  <a:pt x="106499" y="0"/>
                </a:lnTo>
                <a:lnTo>
                  <a:pt x="106499" y="1127992"/>
                </a:lnTo>
                <a:lnTo>
                  <a:pt x="0" y="1127992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37559" y="1777901"/>
            <a:ext cx="106680" cy="1128395"/>
          </a:xfrm>
          <a:custGeom>
            <a:avLst/>
            <a:gdLst/>
            <a:ahLst/>
            <a:cxnLst/>
            <a:rect l="l" t="t" r="r" b="b"/>
            <a:pathLst>
              <a:path w="106679" h="1128395">
                <a:moveTo>
                  <a:pt x="0" y="0"/>
                </a:moveTo>
                <a:lnTo>
                  <a:pt x="106499" y="0"/>
                </a:lnTo>
                <a:lnTo>
                  <a:pt x="106499" y="1127992"/>
                </a:lnTo>
                <a:lnTo>
                  <a:pt x="0" y="112799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26109" y="1909583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69">
                <a:moveTo>
                  <a:pt x="0" y="0"/>
                </a:moveTo>
                <a:lnTo>
                  <a:pt x="106499" y="0"/>
                </a:lnTo>
                <a:lnTo>
                  <a:pt x="106499" y="864585"/>
                </a:lnTo>
                <a:lnTo>
                  <a:pt x="0" y="864585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26109" y="1909583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69">
                <a:moveTo>
                  <a:pt x="0" y="0"/>
                </a:moveTo>
                <a:lnTo>
                  <a:pt x="106499" y="0"/>
                </a:lnTo>
                <a:lnTo>
                  <a:pt x="106499" y="864585"/>
                </a:lnTo>
                <a:lnTo>
                  <a:pt x="0" y="86458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76509" y="2057933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69">
                <a:moveTo>
                  <a:pt x="0" y="0"/>
                </a:moveTo>
                <a:lnTo>
                  <a:pt x="106499" y="0"/>
                </a:lnTo>
                <a:lnTo>
                  <a:pt x="106499" y="546911"/>
                </a:lnTo>
                <a:lnTo>
                  <a:pt x="0" y="546911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76509" y="2057933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69">
                <a:moveTo>
                  <a:pt x="0" y="0"/>
                </a:moveTo>
                <a:lnTo>
                  <a:pt x="106499" y="0"/>
                </a:lnTo>
                <a:lnTo>
                  <a:pt x="106499" y="546911"/>
                </a:lnTo>
                <a:lnTo>
                  <a:pt x="0" y="54691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139459" y="1194403"/>
            <a:ext cx="128016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2590" marR="5080" indent="-39052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140889" y="2281587"/>
            <a:ext cx="535305" cy="501015"/>
          </a:xfrm>
          <a:custGeom>
            <a:avLst/>
            <a:gdLst/>
            <a:ahLst/>
            <a:cxnLst/>
            <a:rect l="l" t="t" r="r" b="b"/>
            <a:pathLst>
              <a:path w="535304" h="501014">
                <a:moveTo>
                  <a:pt x="0" y="0"/>
                </a:moveTo>
                <a:lnTo>
                  <a:pt x="534823" y="0"/>
                </a:lnTo>
                <a:lnTo>
                  <a:pt x="534823" y="500606"/>
                </a:lnTo>
                <a:lnTo>
                  <a:pt x="0" y="50060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40889" y="1707901"/>
            <a:ext cx="1108710" cy="1074420"/>
          </a:xfrm>
          <a:custGeom>
            <a:avLst/>
            <a:gdLst/>
            <a:ahLst/>
            <a:cxnLst/>
            <a:rect l="l" t="t" r="r" b="b"/>
            <a:pathLst>
              <a:path w="1108710" h="1074420">
                <a:moveTo>
                  <a:pt x="0" y="573686"/>
                </a:moveTo>
                <a:lnTo>
                  <a:pt x="573698" y="0"/>
                </a:lnTo>
                <a:lnTo>
                  <a:pt x="1108497" y="0"/>
                </a:lnTo>
                <a:lnTo>
                  <a:pt x="1108497" y="500611"/>
                </a:lnTo>
                <a:lnTo>
                  <a:pt x="534823" y="1074292"/>
                </a:lnTo>
                <a:lnTo>
                  <a:pt x="0" y="1074292"/>
                </a:lnTo>
                <a:lnTo>
                  <a:pt x="0" y="573686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40889" y="1707901"/>
            <a:ext cx="1108710" cy="574040"/>
          </a:xfrm>
          <a:custGeom>
            <a:avLst/>
            <a:gdLst/>
            <a:ahLst/>
            <a:cxnLst/>
            <a:rect l="l" t="t" r="r" b="b"/>
            <a:pathLst>
              <a:path w="1108710" h="574039">
                <a:moveTo>
                  <a:pt x="0" y="573686"/>
                </a:moveTo>
                <a:lnTo>
                  <a:pt x="534823" y="573686"/>
                </a:lnTo>
                <a:lnTo>
                  <a:pt x="1108497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75713" y="2281587"/>
            <a:ext cx="0" cy="501015"/>
          </a:xfrm>
          <a:custGeom>
            <a:avLst/>
            <a:gdLst/>
            <a:ahLst/>
            <a:cxnLst/>
            <a:rect l="l" t="t" r="r" b="b"/>
            <a:pathLst>
              <a:path h="501014">
                <a:moveTo>
                  <a:pt x="0" y="0"/>
                </a:moveTo>
                <a:lnTo>
                  <a:pt x="0" y="50060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41189" y="2373767"/>
            <a:ext cx="535940" cy="19050"/>
          </a:xfrm>
          <a:custGeom>
            <a:avLst/>
            <a:gdLst/>
            <a:ahLst/>
            <a:cxnLst/>
            <a:rect l="l" t="t" r="r" b="b"/>
            <a:pathLst>
              <a:path w="535939" h="19050">
                <a:moveTo>
                  <a:pt x="0" y="0"/>
                </a:moveTo>
                <a:lnTo>
                  <a:pt x="535498" y="0"/>
                </a:lnTo>
                <a:lnTo>
                  <a:pt x="535498" y="19049"/>
                </a:ln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36614" y="2479072"/>
            <a:ext cx="535940" cy="19050"/>
          </a:xfrm>
          <a:custGeom>
            <a:avLst/>
            <a:gdLst/>
            <a:ahLst/>
            <a:cxnLst/>
            <a:rect l="l" t="t" r="r" b="b"/>
            <a:pathLst>
              <a:path w="535939" h="19050">
                <a:moveTo>
                  <a:pt x="0" y="0"/>
                </a:moveTo>
                <a:lnTo>
                  <a:pt x="535498" y="0"/>
                </a:lnTo>
                <a:lnTo>
                  <a:pt x="535498" y="19049"/>
                </a:ln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39889" y="2576519"/>
            <a:ext cx="535940" cy="19050"/>
          </a:xfrm>
          <a:custGeom>
            <a:avLst/>
            <a:gdLst/>
            <a:ahLst/>
            <a:cxnLst/>
            <a:rect l="l" t="t" r="r" b="b"/>
            <a:pathLst>
              <a:path w="535939" h="19050">
                <a:moveTo>
                  <a:pt x="0" y="0"/>
                </a:moveTo>
                <a:lnTo>
                  <a:pt x="535498" y="0"/>
                </a:lnTo>
                <a:lnTo>
                  <a:pt x="535498" y="19049"/>
                </a:ln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43164" y="2683519"/>
            <a:ext cx="535940" cy="0"/>
          </a:xfrm>
          <a:custGeom>
            <a:avLst/>
            <a:gdLst/>
            <a:ahLst/>
            <a:cxnLst/>
            <a:rect l="l" t="t" r="r" b="b"/>
            <a:pathLst>
              <a:path w="535939">
                <a:moveTo>
                  <a:pt x="535498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70838" y="2270560"/>
            <a:ext cx="0" cy="535940"/>
          </a:xfrm>
          <a:custGeom>
            <a:avLst/>
            <a:gdLst/>
            <a:ahLst/>
            <a:cxnLst/>
            <a:rect l="l" t="t" r="r" b="b"/>
            <a:pathLst>
              <a:path h="535939">
                <a:moveTo>
                  <a:pt x="0" y="53550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65538" y="2265983"/>
            <a:ext cx="0" cy="535940"/>
          </a:xfrm>
          <a:custGeom>
            <a:avLst/>
            <a:gdLst/>
            <a:ahLst/>
            <a:cxnLst/>
            <a:rect l="l" t="t" r="r" b="b"/>
            <a:pathLst>
              <a:path h="535939">
                <a:moveTo>
                  <a:pt x="0" y="535486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68064" y="2269252"/>
            <a:ext cx="0" cy="535940"/>
          </a:xfrm>
          <a:custGeom>
            <a:avLst/>
            <a:gdLst/>
            <a:ahLst/>
            <a:cxnLst/>
            <a:rect l="l" t="t" r="r" b="b"/>
            <a:pathLst>
              <a:path h="535939">
                <a:moveTo>
                  <a:pt x="0" y="53549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70614" y="2272522"/>
            <a:ext cx="0" cy="535940"/>
          </a:xfrm>
          <a:custGeom>
            <a:avLst/>
            <a:gdLst/>
            <a:ahLst/>
            <a:cxnLst/>
            <a:rect l="l" t="t" r="r" b="b"/>
            <a:pathLst>
              <a:path h="535939">
                <a:moveTo>
                  <a:pt x="0" y="535496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3105218" y="2077900"/>
          <a:ext cx="548695" cy="1066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524"/>
                <a:gridCol w="113149"/>
                <a:gridCol w="128874"/>
                <a:gridCol w="105274"/>
                <a:gridCol w="91874"/>
              </a:tblGrid>
              <a:tr h="1731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171802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153342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11314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1255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5" name="object 35"/>
          <p:cNvSpPr txBox="1"/>
          <p:nvPr/>
        </p:nvSpPr>
        <p:spPr>
          <a:xfrm>
            <a:off x="4382087" y="856710"/>
            <a:ext cx="1260475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Max-pool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82087" y="1066260"/>
            <a:ext cx="10725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each grid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cell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398568" y="1115827"/>
            <a:ext cx="741045" cy="981710"/>
          </a:xfrm>
          <a:custGeom>
            <a:avLst/>
            <a:gdLst/>
            <a:ahLst/>
            <a:cxnLst/>
            <a:rect l="l" t="t" r="r" b="b"/>
            <a:pathLst>
              <a:path w="741045" h="981710">
                <a:moveTo>
                  <a:pt x="0" y="981218"/>
                </a:moveTo>
                <a:lnTo>
                  <a:pt x="871" y="943034"/>
                </a:lnTo>
                <a:lnTo>
                  <a:pt x="3446" y="904995"/>
                </a:lnTo>
                <a:lnTo>
                  <a:pt x="7681" y="867054"/>
                </a:lnTo>
                <a:lnTo>
                  <a:pt x="13515" y="829355"/>
                </a:lnTo>
                <a:lnTo>
                  <a:pt x="20891" y="791945"/>
                </a:lnTo>
                <a:lnTo>
                  <a:pt x="29756" y="754870"/>
                </a:lnTo>
                <a:lnTo>
                  <a:pt x="40053" y="718177"/>
                </a:lnTo>
                <a:lnTo>
                  <a:pt x="51729" y="681909"/>
                </a:lnTo>
                <a:lnTo>
                  <a:pt x="64766" y="646020"/>
                </a:lnTo>
                <a:lnTo>
                  <a:pt x="79084" y="610647"/>
                </a:lnTo>
                <a:lnTo>
                  <a:pt x="94629" y="575833"/>
                </a:lnTo>
                <a:lnTo>
                  <a:pt x="111396" y="541533"/>
                </a:lnTo>
                <a:lnTo>
                  <a:pt x="129294" y="507879"/>
                </a:lnTo>
                <a:lnTo>
                  <a:pt x="148323" y="474829"/>
                </a:lnTo>
                <a:lnTo>
                  <a:pt x="168443" y="442427"/>
                </a:lnTo>
                <a:lnTo>
                  <a:pt x="189610" y="410720"/>
                </a:lnTo>
                <a:lnTo>
                  <a:pt x="211843" y="379675"/>
                </a:lnTo>
                <a:lnTo>
                  <a:pt x="235047" y="349420"/>
                </a:lnTo>
                <a:lnTo>
                  <a:pt x="259242" y="319928"/>
                </a:lnTo>
                <a:lnTo>
                  <a:pt x="284393" y="291251"/>
                </a:lnTo>
                <a:lnTo>
                  <a:pt x="310499" y="263411"/>
                </a:lnTo>
                <a:lnTo>
                  <a:pt x="337498" y="236489"/>
                </a:lnTo>
                <a:lnTo>
                  <a:pt x="365423" y="210480"/>
                </a:lnTo>
                <a:lnTo>
                  <a:pt x="394243" y="185449"/>
                </a:lnTo>
                <a:lnTo>
                  <a:pt x="423923" y="161465"/>
                </a:lnTo>
                <a:lnTo>
                  <a:pt x="454429" y="138596"/>
                </a:lnTo>
                <a:lnTo>
                  <a:pt x="485807" y="116859"/>
                </a:lnTo>
                <a:lnTo>
                  <a:pt x="517942" y="96388"/>
                </a:lnTo>
                <a:lnTo>
                  <a:pt x="550879" y="77211"/>
                </a:lnTo>
                <a:lnTo>
                  <a:pt x="584621" y="59395"/>
                </a:lnTo>
                <a:lnTo>
                  <a:pt x="619060" y="43070"/>
                </a:lnTo>
                <a:lnTo>
                  <a:pt x="654193" y="28309"/>
                </a:lnTo>
                <a:lnTo>
                  <a:pt x="657423" y="27047"/>
                </a:lnTo>
                <a:lnTo>
                  <a:pt x="693262" y="14105"/>
                </a:lnTo>
                <a:lnTo>
                  <a:pt x="698848" y="12264"/>
                </a:lnTo>
                <a:lnTo>
                  <a:pt x="705773" y="10007"/>
                </a:lnTo>
                <a:lnTo>
                  <a:pt x="735423" y="1364"/>
                </a:lnTo>
                <a:lnTo>
                  <a:pt x="740548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32891" y="1069040"/>
            <a:ext cx="135255" cy="93980"/>
          </a:xfrm>
          <a:custGeom>
            <a:avLst/>
            <a:gdLst/>
            <a:ahLst/>
            <a:cxnLst/>
            <a:rect l="l" t="t" r="r" b="b"/>
            <a:pathLst>
              <a:path w="135254" h="93980">
                <a:moveTo>
                  <a:pt x="12424" y="93574"/>
                </a:moveTo>
                <a:lnTo>
                  <a:pt x="134774" y="29709"/>
                </a:lnTo>
                <a:lnTo>
                  <a:pt x="0" y="0"/>
                </a:lnTo>
                <a:lnTo>
                  <a:pt x="12424" y="93574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70663" y="1093247"/>
            <a:ext cx="201295" cy="443865"/>
          </a:xfrm>
          <a:custGeom>
            <a:avLst/>
            <a:gdLst/>
            <a:ahLst/>
            <a:cxnLst/>
            <a:rect l="l" t="t" r="r" b="b"/>
            <a:pathLst>
              <a:path w="201295" h="443865">
                <a:moveTo>
                  <a:pt x="0" y="0"/>
                </a:moveTo>
                <a:lnTo>
                  <a:pt x="36261" y="11720"/>
                </a:lnTo>
                <a:lnTo>
                  <a:pt x="64804" y="36967"/>
                </a:lnTo>
                <a:lnTo>
                  <a:pt x="87678" y="67523"/>
                </a:lnTo>
                <a:lnTo>
                  <a:pt x="106751" y="100539"/>
                </a:lnTo>
                <a:lnTo>
                  <a:pt x="123111" y="134961"/>
                </a:lnTo>
                <a:lnTo>
                  <a:pt x="137412" y="170378"/>
                </a:lnTo>
                <a:lnTo>
                  <a:pt x="149987" y="206412"/>
                </a:lnTo>
                <a:lnTo>
                  <a:pt x="161080" y="242869"/>
                </a:lnTo>
                <a:lnTo>
                  <a:pt x="170890" y="279741"/>
                </a:lnTo>
                <a:lnTo>
                  <a:pt x="179519" y="316918"/>
                </a:lnTo>
                <a:lnTo>
                  <a:pt x="187034" y="354277"/>
                </a:lnTo>
                <a:lnTo>
                  <a:pt x="193049" y="388989"/>
                </a:lnTo>
                <a:lnTo>
                  <a:pt x="198399" y="425379"/>
                </a:lnTo>
                <a:lnTo>
                  <a:pt x="199024" y="429984"/>
                </a:lnTo>
                <a:lnTo>
                  <a:pt x="200724" y="443569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24288" y="1533934"/>
            <a:ext cx="94615" cy="132715"/>
          </a:xfrm>
          <a:custGeom>
            <a:avLst/>
            <a:gdLst/>
            <a:ahLst/>
            <a:cxnLst/>
            <a:rect l="l" t="t" r="r" b="b"/>
            <a:pathLst>
              <a:path w="94614" h="132714">
                <a:moveTo>
                  <a:pt x="0" y="5767"/>
                </a:moveTo>
                <a:lnTo>
                  <a:pt x="55024" y="132317"/>
                </a:lnTo>
                <a:lnTo>
                  <a:pt x="94199" y="0"/>
                </a:lnTo>
                <a:lnTo>
                  <a:pt x="0" y="5767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680896" y="3109451"/>
            <a:ext cx="1507490" cy="64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RoI conv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for region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73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400000" y="3128889"/>
            <a:ext cx="2376805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Fully-connected layers expect  low-res conv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00"/>
              </a:lnSpc>
            </a:pPr>
            <a:r>
              <a:rPr sz="1400" spc="-5" dirty="0">
                <a:latin typeface="Arial"/>
                <a:cs typeface="Arial"/>
              </a:rPr>
              <a:t>C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Classification + Localization:</a:t>
            </a:r>
            <a:r>
              <a:rPr spc="45" dirty="0"/>
              <a:t> </a:t>
            </a:r>
            <a:r>
              <a:rPr spc="-5" dirty="0"/>
              <a:t>ImageNet</a:t>
            </a:r>
          </a:p>
        </p:txBody>
      </p:sp>
      <p:sp>
        <p:nvSpPr>
          <p:cNvPr id="5" name="object 5"/>
          <p:cNvSpPr/>
          <p:nvPr/>
        </p:nvSpPr>
        <p:spPr>
          <a:xfrm>
            <a:off x="4256841" y="776523"/>
            <a:ext cx="4638365" cy="3663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6924" y="937619"/>
            <a:ext cx="3953510" cy="2978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1000 classes (same as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classification)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625475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Each image has 1 class, at least one  bounding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box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~800 training images per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class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Algorithm produces 5 (class, box)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guesses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ct val="101600"/>
              </a:lnSpc>
            </a:pPr>
            <a:r>
              <a:rPr sz="1600" spc="-5" dirty="0">
                <a:latin typeface="Arial"/>
                <a:cs typeface="Arial"/>
              </a:rPr>
              <a:t>Example is correct if at least one one guess  has correct class AND bounding box at  least 0.5 intersection over union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(IoU)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3124" y="4430912"/>
            <a:ext cx="1302385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Krizhevsky et. al.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2012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49768" y="2046053"/>
            <a:ext cx="881380" cy="838835"/>
          </a:xfrm>
          <a:custGeom>
            <a:avLst/>
            <a:gdLst/>
            <a:ahLst/>
            <a:cxnLst/>
            <a:rect l="l" t="t" r="r" b="b"/>
            <a:pathLst>
              <a:path w="881379" h="838835">
                <a:moveTo>
                  <a:pt x="0" y="0"/>
                </a:moveTo>
                <a:lnTo>
                  <a:pt x="880823" y="0"/>
                </a:lnTo>
                <a:lnTo>
                  <a:pt x="880823" y="838815"/>
                </a:lnTo>
                <a:lnTo>
                  <a:pt x="0" y="838815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49768" y="1567571"/>
            <a:ext cx="1359535" cy="1317625"/>
          </a:xfrm>
          <a:custGeom>
            <a:avLst/>
            <a:gdLst/>
            <a:ahLst/>
            <a:cxnLst/>
            <a:rect l="l" t="t" r="r" b="b"/>
            <a:pathLst>
              <a:path w="1359535" h="1317625">
                <a:moveTo>
                  <a:pt x="0" y="478481"/>
                </a:moveTo>
                <a:lnTo>
                  <a:pt x="478474" y="0"/>
                </a:lnTo>
                <a:lnTo>
                  <a:pt x="1359297" y="0"/>
                </a:lnTo>
                <a:lnTo>
                  <a:pt x="1359297" y="838815"/>
                </a:lnTo>
                <a:lnTo>
                  <a:pt x="880823" y="1317297"/>
                </a:lnTo>
                <a:lnTo>
                  <a:pt x="0" y="1317297"/>
                </a:lnTo>
                <a:lnTo>
                  <a:pt x="0" y="478481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49768" y="1567571"/>
            <a:ext cx="1359535" cy="478790"/>
          </a:xfrm>
          <a:custGeom>
            <a:avLst/>
            <a:gdLst/>
            <a:ahLst/>
            <a:cxnLst/>
            <a:rect l="l" t="t" r="r" b="b"/>
            <a:pathLst>
              <a:path w="1359535" h="478789">
                <a:moveTo>
                  <a:pt x="0" y="478481"/>
                </a:moveTo>
                <a:lnTo>
                  <a:pt x="880823" y="478481"/>
                </a:lnTo>
                <a:lnTo>
                  <a:pt x="1359297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30592" y="2046053"/>
            <a:ext cx="0" cy="838835"/>
          </a:xfrm>
          <a:custGeom>
            <a:avLst/>
            <a:gdLst/>
            <a:ahLst/>
            <a:cxnLst/>
            <a:rect l="l" t="t" r="r" b="b"/>
            <a:pathLst>
              <a:path h="838835">
                <a:moveTo>
                  <a:pt x="0" y="0"/>
                </a:moveTo>
                <a:lnTo>
                  <a:pt x="0" y="838815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Fast R-CNN: Region of Interest</a:t>
            </a:r>
            <a:r>
              <a:rPr spc="25" dirty="0"/>
              <a:t> </a:t>
            </a:r>
            <a:r>
              <a:rPr spc="-5" dirty="0"/>
              <a:t>Pooling</a:t>
            </a:r>
          </a:p>
        </p:txBody>
      </p:sp>
      <p:sp>
        <p:nvSpPr>
          <p:cNvPr id="9" name="object 9"/>
          <p:cNvSpPr/>
          <p:nvPr/>
        </p:nvSpPr>
        <p:spPr>
          <a:xfrm>
            <a:off x="241038" y="1739899"/>
            <a:ext cx="1359369" cy="1127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2183" y="3060519"/>
            <a:ext cx="1517015" cy="843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Hi-res input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image:  3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800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600</a:t>
            </a:r>
            <a:endParaRPr sz="1400">
              <a:latin typeface="Arial"/>
              <a:cs typeface="Arial"/>
            </a:endParaRPr>
          </a:p>
          <a:p>
            <a:pPr marL="328295" marR="320675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region  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9723" y="1767228"/>
            <a:ext cx="806450" cy="1074420"/>
          </a:xfrm>
          <a:custGeom>
            <a:avLst/>
            <a:gdLst/>
            <a:ahLst/>
            <a:cxnLst/>
            <a:rect l="l" t="t" r="r" b="b"/>
            <a:pathLst>
              <a:path w="806450" h="1074420">
                <a:moveTo>
                  <a:pt x="0" y="0"/>
                </a:moveTo>
                <a:lnTo>
                  <a:pt x="806398" y="0"/>
                </a:lnTo>
                <a:lnTo>
                  <a:pt x="806398" y="1074290"/>
                </a:lnTo>
                <a:lnTo>
                  <a:pt x="0" y="1074290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2321" y="1778383"/>
            <a:ext cx="718185" cy="1050925"/>
          </a:xfrm>
          <a:custGeom>
            <a:avLst/>
            <a:gdLst/>
            <a:ahLst/>
            <a:cxnLst/>
            <a:rect l="l" t="t" r="r" b="b"/>
            <a:pathLst>
              <a:path w="718185" h="1050925">
                <a:moveTo>
                  <a:pt x="0" y="0"/>
                </a:moveTo>
                <a:lnTo>
                  <a:pt x="717898" y="179474"/>
                </a:lnTo>
                <a:lnTo>
                  <a:pt x="717898" y="871435"/>
                </a:lnTo>
                <a:lnTo>
                  <a:pt x="0" y="105091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49334" y="1109441"/>
            <a:ext cx="988694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93326" y="3118729"/>
            <a:ext cx="1664970" cy="64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Hi-res conv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with region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37559" y="1777901"/>
            <a:ext cx="106680" cy="1128395"/>
          </a:xfrm>
          <a:custGeom>
            <a:avLst/>
            <a:gdLst/>
            <a:ahLst/>
            <a:cxnLst/>
            <a:rect l="l" t="t" r="r" b="b"/>
            <a:pathLst>
              <a:path w="106679" h="1128395">
                <a:moveTo>
                  <a:pt x="0" y="0"/>
                </a:moveTo>
                <a:lnTo>
                  <a:pt x="106499" y="0"/>
                </a:lnTo>
                <a:lnTo>
                  <a:pt x="106499" y="1127992"/>
                </a:lnTo>
                <a:lnTo>
                  <a:pt x="0" y="1127992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37559" y="1777901"/>
            <a:ext cx="106680" cy="1128395"/>
          </a:xfrm>
          <a:custGeom>
            <a:avLst/>
            <a:gdLst/>
            <a:ahLst/>
            <a:cxnLst/>
            <a:rect l="l" t="t" r="r" b="b"/>
            <a:pathLst>
              <a:path w="106679" h="1128395">
                <a:moveTo>
                  <a:pt x="0" y="0"/>
                </a:moveTo>
                <a:lnTo>
                  <a:pt x="106499" y="0"/>
                </a:lnTo>
                <a:lnTo>
                  <a:pt x="106499" y="1127992"/>
                </a:lnTo>
                <a:lnTo>
                  <a:pt x="0" y="112799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26109" y="1909583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69">
                <a:moveTo>
                  <a:pt x="0" y="0"/>
                </a:moveTo>
                <a:lnTo>
                  <a:pt x="106499" y="0"/>
                </a:lnTo>
                <a:lnTo>
                  <a:pt x="106499" y="864585"/>
                </a:lnTo>
                <a:lnTo>
                  <a:pt x="0" y="864585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26109" y="1909583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69">
                <a:moveTo>
                  <a:pt x="0" y="0"/>
                </a:moveTo>
                <a:lnTo>
                  <a:pt x="106499" y="0"/>
                </a:lnTo>
                <a:lnTo>
                  <a:pt x="106499" y="864585"/>
                </a:lnTo>
                <a:lnTo>
                  <a:pt x="0" y="86458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76509" y="2057933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69">
                <a:moveTo>
                  <a:pt x="0" y="0"/>
                </a:moveTo>
                <a:lnTo>
                  <a:pt x="106499" y="0"/>
                </a:lnTo>
                <a:lnTo>
                  <a:pt x="106499" y="546911"/>
                </a:lnTo>
                <a:lnTo>
                  <a:pt x="0" y="546911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76509" y="2057933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69">
                <a:moveTo>
                  <a:pt x="0" y="0"/>
                </a:moveTo>
                <a:lnTo>
                  <a:pt x="106499" y="0"/>
                </a:lnTo>
                <a:lnTo>
                  <a:pt x="106499" y="546911"/>
                </a:lnTo>
                <a:lnTo>
                  <a:pt x="0" y="54691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139459" y="1194403"/>
            <a:ext cx="128016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2590" marR="5080" indent="-39052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Fully-connected  layers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140889" y="2281587"/>
            <a:ext cx="535305" cy="501015"/>
          </a:xfrm>
          <a:custGeom>
            <a:avLst/>
            <a:gdLst/>
            <a:ahLst/>
            <a:cxnLst/>
            <a:rect l="l" t="t" r="r" b="b"/>
            <a:pathLst>
              <a:path w="535304" h="501014">
                <a:moveTo>
                  <a:pt x="0" y="0"/>
                </a:moveTo>
                <a:lnTo>
                  <a:pt x="534823" y="0"/>
                </a:lnTo>
                <a:lnTo>
                  <a:pt x="534823" y="500606"/>
                </a:lnTo>
                <a:lnTo>
                  <a:pt x="0" y="50060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40889" y="1707901"/>
            <a:ext cx="1108710" cy="1074420"/>
          </a:xfrm>
          <a:custGeom>
            <a:avLst/>
            <a:gdLst/>
            <a:ahLst/>
            <a:cxnLst/>
            <a:rect l="l" t="t" r="r" b="b"/>
            <a:pathLst>
              <a:path w="1108710" h="1074420">
                <a:moveTo>
                  <a:pt x="0" y="573686"/>
                </a:moveTo>
                <a:lnTo>
                  <a:pt x="573698" y="0"/>
                </a:lnTo>
                <a:lnTo>
                  <a:pt x="1108497" y="0"/>
                </a:lnTo>
                <a:lnTo>
                  <a:pt x="1108497" y="500611"/>
                </a:lnTo>
                <a:lnTo>
                  <a:pt x="534823" y="1074292"/>
                </a:lnTo>
                <a:lnTo>
                  <a:pt x="0" y="1074292"/>
                </a:lnTo>
                <a:lnTo>
                  <a:pt x="0" y="573686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40889" y="1707901"/>
            <a:ext cx="1108710" cy="574040"/>
          </a:xfrm>
          <a:custGeom>
            <a:avLst/>
            <a:gdLst/>
            <a:ahLst/>
            <a:cxnLst/>
            <a:rect l="l" t="t" r="r" b="b"/>
            <a:pathLst>
              <a:path w="1108710" h="574039">
                <a:moveTo>
                  <a:pt x="0" y="573686"/>
                </a:moveTo>
                <a:lnTo>
                  <a:pt x="534823" y="573686"/>
                </a:lnTo>
                <a:lnTo>
                  <a:pt x="1108497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75713" y="2281587"/>
            <a:ext cx="0" cy="501015"/>
          </a:xfrm>
          <a:custGeom>
            <a:avLst/>
            <a:gdLst/>
            <a:ahLst/>
            <a:cxnLst/>
            <a:rect l="l" t="t" r="r" b="b"/>
            <a:pathLst>
              <a:path h="501014">
                <a:moveTo>
                  <a:pt x="0" y="0"/>
                </a:moveTo>
                <a:lnTo>
                  <a:pt x="0" y="500606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41189" y="2373767"/>
            <a:ext cx="535940" cy="19050"/>
          </a:xfrm>
          <a:custGeom>
            <a:avLst/>
            <a:gdLst/>
            <a:ahLst/>
            <a:cxnLst/>
            <a:rect l="l" t="t" r="r" b="b"/>
            <a:pathLst>
              <a:path w="535939" h="19050">
                <a:moveTo>
                  <a:pt x="0" y="0"/>
                </a:moveTo>
                <a:lnTo>
                  <a:pt x="535498" y="0"/>
                </a:lnTo>
                <a:lnTo>
                  <a:pt x="535498" y="19049"/>
                </a:ln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36614" y="2479072"/>
            <a:ext cx="535940" cy="19050"/>
          </a:xfrm>
          <a:custGeom>
            <a:avLst/>
            <a:gdLst/>
            <a:ahLst/>
            <a:cxnLst/>
            <a:rect l="l" t="t" r="r" b="b"/>
            <a:pathLst>
              <a:path w="535939" h="19050">
                <a:moveTo>
                  <a:pt x="0" y="0"/>
                </a:moveTo>
                <a:lnTo>
                  <a:pt x="535498" y="0"/>
                </a:lnTo>
                <a:lnTo>
                  <a:pt x="535498" y="19049"/>
                </a:ln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39889" y="2576519"/>
            <a:ext cx="535940" cy="19050"/>
          </a:xfrm>
          <a:custGeom>
            <a:avLst/>
            <a:gdLst/>
            <a:ahLst/>
            <a:cxnLst/>
            <a:rect l="l" t="t" r="r" b="b"/>
            <a:pathLst>
              <a:path w="535939" h="19050">
                <a:moveTo>
                  <a:pt x="0" y="0"/>
                </a:moveTo>
                <a:lnTo>
                  <a:pt x="535498" y="0"/>
                </a:lnTo>
                <a:lnTo>
                  <a:pt x="535498" y="19049"/>
                </a:ln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43164" y="2683519"/>
            <a:ext cx="535940" cy="0"/>
          </a:xfrm>
          <a:custGeom>
            <a:avLst/>
            <a:gdLst/>
            <a:ahLst/>
            <a:cxnLst/>
            <a:rect l="l" t="t" r="r" b="b"/>
            <a:pathLst>
              <a:path w="535939">
                <a:moveTo>
                  <a:pt x="535498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70838" y="2270560"/>
            <a:ext cx="0" cy="535940"/>
          </a:xfrm>
          <a:custGeom>
            <a:avLst/>
            <a:gdLst/>
            <a:ahLst/>
            <a:cxnLst/>
            <a:rect l="l" t="t" r="r" b="b"/>
            <a:pathLst>
              <a:path h="535939">
                <a:moveTo>
                  <a:pt x="0" y="53550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65538" y="2265983"/>
            <a:ext cx="0" cy="535940"/>
          </a:xfrm>
          <a:custGeom>
            <a:avLst/>
            <a:gdLst/>
            <a:ahLst/>
            <a:cxnLst/>
            <a:rect l="l" t="t" r="r" b="b"/>
            <a:pathLst>
              <a:path h="535939">
                <a:moveTo>
                  <a:pt x="0" y="535486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68064" y="2269252"/>
            <a:ext cx="0" cy="535940"/>
          </a:xfrm>
          <a:custGeom>
            <a:avLst/>
            <a:gdLst/>
            <a:ahLst/>
            <a:cxnLst/>
            <a:rect l="l" t="t" r="r" b="b"/>
            <a:pathLst>
              <a:path h="535939">
                <a:moveTo>
                  <a:pt x="0" y="53549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70614" y="2272522"/>
            <a:ext cx="0" cy="535940"/>
          </a:xfrm>
          <a:custGeom>
            <a:avLst/>
            <a:gdLst/>
            <a:ahLst/>
            <a:cxnLst/>
            <a:rect l="l" t="t" r="r" b="b"/>
            <a:pathLst>
              <a:path h="535939">
                <a:moveTo>
                  <a:pt x="0" y="535496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3105218" y="2077900"/>
          <a:ext cx="548695" cy="1066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524"/>
                <a:gridCol w="113149"/>
                <a:gridCol w="128874"/>
                <a:gridCol w="105274"/>
                <a:gridCol w="91874"/>
              </a:tblGrid>
              <a:tr h="1731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38099">
                      <a:solidFill>
                        <a:srgbClr val="00FF00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171802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153342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11314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19049">
                      <a:solidFill>
                        <a:srgbClr val="666666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1255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099">
                      <a:solidFill>
                        <a:srgbClr val="00FF00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19049">
                      <a:solidFill>
                        <a:srgbClr val="666666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666666"/>
                      </a:solidFill>
                      <a:prstDash val="solid"/>
                    </a:lnL>
                    <a:lnR w="38099">
                      <a:solidFill>
                        <a:srgbClr val="00FF00"/>
                      </a:solidFill>
                      <a:prstDash val="solid"/>
                    </a:lnR>
                    <a:lnT w="19049">
                      <a:solidFill>
                        <a:srgbClr val="666666"/>
                      </a:solidFill>
                      <a:prstDash val="solid"/>
                    </a:lnT>
                    <a:lnB w="38099">
                      <a:solidFill>
                        <a:srgbClr val="00FF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5" name="object 35"/>
          <p:cNvSpPr txBox="1"/>
          <p:nvPr/>
        </p:nvSpPr>
        <p:spPr>
          <a:xfrm>
            <a:off x="4382087" y="856710"/>
            <a:ext cx="1626235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Can back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propagate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82087" y="1066260"/>
            <a:ext cx="174434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similar to </a:t>
            </a:r>
            <a:r>
              <a:rPr sz="1400" dirty="0">
                <a:latin typeface="Arial"/>
                <a:cs typeface="Arial"/>
              </a:rPr>
              <a:t>max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415593" y="1093247"/>
            <a:ext cx="894080" cy="833755"/>
          </a:xfrm>
          <a:custGeom>
            <a:avLst/>
            <a:gdLst/>
            <a:ahLst/>
            <a:cxnLst/>
            <a:rect l="l" t="t" r="r" b="b"/>
            <a:pathLst>
              <a:path w="894079" h="833755">
                <a:moveTo>
                  <a:pt x="0" y="833195"/>
                </a:moveTo>
                <a:lnTo>
                  <a:pt x="8124" y="795931"/>
                </a:lnTo>
                <a:lnTo>
                  <a:pt x="17715" y="759039"/>
                </a:lnTo>
                <a:lnTo>
                  <a:pt x="28710" y="722552"/>
                </a:lnTo>
                <a:lnTo>
                  <a:pt x="41089" y="686422"/>
                </a:lnTo>
                <a:lnTo>
                  <a:pt x="54775" y="650789"/>
                </a:lnTo>
                <a:lnTo>
                  <a:pt x="69712" y="615704"/>
                </a:lnTo>
                <a:lnTo>
                  <a:pt x="85862" y="581172"/>
                </a:lnTo>
                <a:lnTo>
                  <a:pt x="103210" y="547175"/>
                </a:lnTo>
                <a:lnTo>
                  <a:pt x="121713" y="513761"/>
                </a:lnTo>
                <a:lnTo>
                  <a:pt x="141278" y="481059"/>
                </a:lnTo>
                <a:lnTo>
                  <a:pt x="161964" y="448946"/>
                </a:lnTo>
                <a:lnTo>
                  <a:pt x="183681" y="417553"/>
                </a:lnTo>
                <a:lnTo>
                  <a:pt x="206386" y="386926"/>
                </a:lnTo>
                <a:lnTo>
                  <a:pt x="230101" y="357035"/>
                </a:lnTo>
                <a:lnTo>
                  <a:pt x="254791" y="327934"/>
                </a:lnTo>
                <a:lnTo>
                  <a:pt x="280451" y="299644"/>
                </a:lnTo>
                <a:lnTo>
                  <a:pt x="306978" y="272294"/>
                </a:lnTo>
                <a:lnTo>
                  <a:pt x="334449" y="245823"/>
                </a:lnTo>
                <a:lnTo>
                  <a:pt x="362832" y="220298"/>
                </a:lnTo>
                <a:lnTo>
                  <a:pt x="392094" y="195784"/>
                </a:lnTo>
                <a:lnTo>
                  <a:pt x="422202" y="172350"/>
                </a:lnTo>
                <a:lnTo>
                  <a:pt x="453120" y="150066"/>
                </a:lnTo>
                <a:lnTo>
                  <a:pt x="484894" y="128952"/>
                </a:lnTo>
                <a:lnTo>
                  <a:pt x="517491" y="109093"/>
                </a:lnTo>
                <a:lnTo>
                  <a:pt x="550875" y="90574"/>
                </a:lnTo>
                <a:lnTo>
                  <a:pt x="585008" y="73488"/>
                </a:lnTo>
                <a:lnTo>
                  <a:pt x="619848" y="57927"/>
                </a:lnTo>
                <a:lnTo>
                  <a:pt x="655354" y="43987"/>
                </a:lnTo>
                <a:lnTo>
                  <a:pt x="691479" y="31768"/>
                </a:lnTo>
                <a:lnTo>
                  <a:pt x="728177" y="21371"/>
                </a:lnTo>
                <a:lnTo>
                  <a:pt x="765398" y="12901"/>
                </a:lnTo>
                <a:lnTo>
                  <a:pt x="802998" y="6480"/>
                </a:lnTo>
                <a:lnTo>
                  <a:pt x="840920" y="2202"/>
                </a:lnTo>
                <a:lnTo>
                  <a:pt x="879017" y="168"/>
                </a:lnTo>
                <a:lnTo>
                  <a:pt x="893381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68643" y="1921756"/>
            <a:ext cx="93980" cy="133985"/>
          </a:xfrm>
          <a:custGeom>
            <a:avLst/>
            <a:gdLst/>
            <a:ahLst/>
            <a:cxnLst/>
            <a:rect l="l" t="t" r="r" b="b"/>
            <a:pathLst>
              <a:path w="93979" h="133985">
                <a:moveTo>
                  <a:pt x="0" y="0"/>
                </a:moveTo>
                <a:lnTo>
                  <a:pt x="34074" y="133722"/>
                </a:lnTo>
                <a:lnTo>
                  <a:pt x="93924" y="937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81862" y="1162435"/>
            <a:ext cx="545465" cy="546100"/>
          </a:xfrm>
          <a:custGeom>
            <a:avLst/>
            <a:gdLst/>
            <a:ahLst/>
            <a:cxnLst/>
            <a:rect l="l" t="t" r="r" b="b"/>
            <a:pathLst>
              <a:path w="545465" h="546100">
                <a:moveTo>
                  <a:pt x="464074" y="0"/>
                </a:moveTo>
                <a:lnTo>
                  <a:pt x="490391" y="27561"/>
                </a:lnTo>
                <a:lnTo>
                  <a:pt x="512955" y="58349"/>
                </a:lnTo>
                <a:lnTo>
                  <a:pt x="530794" y="92056"/>
                </a:lnTo>
                <a:lnTo>
                  <a:pt x="542368" y="128413"/>
                </a:lnTo>
                <a:lnTo>
                  <a:pt x="545448" y="157579"/>
                </a:lnTo>
                <a:lnTo>
                  <a:pt x="539692" y="195295"/>
                </a:lnTo>
                <a:lnTo>
                  <a:pt x="523741" y="229933"/>
                </a:lnTo>
                <a:lnTo>
                  <a:pt x="500701" y="260359"/>
                </a:lnTo>
                <a:lnTo>
                  <a:pt x="473261" y="286839"/>
                </a:lnTo>
                <a:lnTo>
                  <a:pt x="443049" y="310094"/>
                </a:lnTo>
                <a:lnTo>
                  <a:pt x="410967" y="330786"/>
                </a:lnTo>
                <a:lnTo>
                  <a:pt x="377630" y="349363"/>
                </a:lnTo>
                <a:lnTo>
                  <a:pt x="343370" y="366196"/>
                </a:lnTo>
                <a:lnTo>
                  <a:pt x="308436" y="381542"/>
                </a:lnTo>
                <a:lnTo>
                  <a:pt x="272977" y="395600"/>
                </a:lnTo>
                <a:lnTo>
                  <a:pt x="237117" y="408562"/>
                </a:lnTo>
                <a:lnTo>
                  <a:pt x="201032" y="420806"/>
                </a:lnTo>
                <a:lnTo>
                  <a:pt x="183149" y="426737"/>
                </a:lnTo>
                <a:lnTo>
                  <a:pt x="146914" y="438842"/>
                </a:lnTo>
                <a:lnTo>
                  <a:pt x="110944" y="451602"/>
                </a:lnTo>
                <a:lnTo>
                  <a:pt x="75625" y="466020"/>
                </a:lnTo>
                <a:lnTo>
                  <a:pt x="41908" y="483900"/>
                </a:lnTo>
                <a:lnTo>
                  <a:pt x="13078" y="508877"/>
                </a:lnTo>
                <a:lnTo>
                  <a:pt x="5" y="544699"/>
                </a:lnTo>
                <a:lnTo>
                  <a:pt x="0" y="545448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327287" y="1110105"/>
            <a:ext cx="137795" cy="95885"/>
          </a:xfrm>
          <a:custGeom>
            <a:avLst/>
            <a:gdLst/>
            <a:ahLst/>
            <a:cxnLst/>
            <a:rect l="l" t="t" r="r" b="b"/>
            <a:pathLst>
              <a:path w="137795" h="95884">
                <a:moveTo>
                  <a:pt x="137699" y="9144"/>
                </a:moveTo>
                <a:lnTo>
                  <a:pt x="0" y="0"/>
                </a:lnTo>
                <a:lnTo>
                  <a:pt x="99599" y="95514"/>
                </a:lnTo>
                <a:lnTo>
                  <a:pt x="137699" y="9144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680896" y="3109451"/>
            <a:ext cx="1507490" cy="64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RoI conv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for region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proposal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74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400000" y="3128889"/>
            <a:ext cx="2376805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Fully-connected layers expect  low-res conv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00"/>
              </a:lnSpc>
            </a:pPr>
            <a:r>
              <a:rPr sz="1400" spc="-5" dirty="0">
                <a:latin typeface="Arial"/>
                <a:cs typeface="Arial"/>
              </a:rPr>
              <a:t>C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h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Fast R-CNN</a:t>
            </a:r>
            <a:r>
              <a:rPr spc="-40" dirty="0"/>
              <a:t> </a:t>
            </a:r>
            <a:r>
              <a:rPr spc="-5" dirty="0"/>
              <a:t>Results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44693" y="4350155"/>
            <a:ext cx="395605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spc="-5" dirty="0">
                <a:latin typeface="Arial"/>
                <a:cs typeface="Arial"/>
              </a:rPr>
              <a:t>Using VGG-16 CNN on Pascal VOC 2007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75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76335" y="1406984"/>
          <a:ext cx="7238985" cy="1377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2995"/>
                <a:gridCol w="2412995"/>
                <a:gridCol w="2412995"/>
              </a:tblGrid>
              <a:tr h="459074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Fast</a:t>
                      </a:r>
                      <a:r>
                        <a:rPr sz="18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Time: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84</a:t>
                      </a:r>
                      <a:r>
                        <a:rPr sz="18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hours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9.5</a:t>
                      </a:r>
                      <a:r>
                        <a:rPr sz="18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hours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8.8x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34194" y="2188973"/>
            <a:ext cx="7366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Faster!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Fast R-CNN</a:t>
            </a:r>
            <a:r>
              <a:rPr spc="-40" dirty="0"/>
              <a:t> </a:t>
            </a:r>
            <a:r>
              <a:rPr spc="-5" dirty="0"/>
              <a:t>Results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44693" y="4350155"/>
            <a:ext cx="395605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spc="-5" dirty="0">
                <a:latin typeface="Arial"/>
                <a:cs typeface="Arial"/>
              </a:rPr>
              <a:t>Using VGG-16 CNN on Pascal VOC 2007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76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76335" y="1406984"/>
          <a:ext cx="7238985" cy="2295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2995"/>
                <a:gridCol w="2412995"/>
                <a:gridCol w="2412995"/>
              </a:tblGrid>
              <a:tr h="459074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Fast</a:t>
                      </a:r>
                      <a:r>
                        <a:rPr sz="18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Time: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84</a:t>
                      </a:r>
                      <a:r>
                        <a:rPr sz="18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hours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9.5</a:t>
                      </a:r>
                      <a:r>
                        <a:rPr sz="18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hours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8.8x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 time per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image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47</a:t>
                      </a:r>
                      <a:r>
                        <a:rPr sz="18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0.32</a:t>
                      </a:r>
                      <a:r>
                        <a:rPr sz="18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146x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58225" y="2188973"/>
            <a:ext cx="989965" cy="117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Faster!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FASTER!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Fast R-CNN</a:t>
            </a:r>
            <a:r>
              <a:rPr spc="-40" dirty="0"/>
              <a:t> </a:t>
            </a:r>
            <a:r>
              <a:rPr spc="-5" dirty="0"/>
              <a:t>Results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44693" y="4350155"/>
            <a:ext cx="395605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spc="-5" dirty="0">
                <a:latin typeface="Arial"/>
                <a:cs typeface="Arial"/>
              </a:rPr>
              <a:t>Using VGG-16 CNN on Pascal VOC 2007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77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76335" y="1406984"/>
          <a:ext cx="7238985" cy="2754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2995"/>
                <a:gridCol w="2412995"/>
                <a:gridCol w="2412995"/>
              </a:tblGrid>
              <a:tr h="459074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Fast</a:t>
                      </a:r>
                      <a:r>
                        <a:rPr sz="18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Time: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84</a:t>
                      </a:r>
                      <a:r>
                        <a:rPr sz="18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hours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9.5</a:t>
                      </a:r>
                      <a:r>
                        <a:rPr sz="18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hours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8.8x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 time per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image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47</a:t>
                      </a:r>
                      <a:r>
                        <a:rPr sz="18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0.32</a:t>
                      </a:r>
                      <a:r>
                        <a:rPr sz="18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146x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mAP (VOC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2007)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66.0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66.9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58225" y="2188973"/>
            <a:ext cx="989965" cy="190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7556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Faster!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FASTER!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77470">
              <a:lnSpc>
                <a:spcPct val="100000"/>
              </a:lnSpc>
              <a:spcBef>
                <a:spcPts val="1530"/>
              </a:spcBef>
            </a:pPr>
            <a:r>
              <a:rPr sz="1800" spc="-5" dirty="0">
                <a:latin typeface="Arial"/>
                <a:cs typeface="Arial"/>
              </a:rPr>
              <a:t>Better!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Fast R-CNN</a:t>
            </a:r>
            <a:r>
              <a:rPr spc="-35" dirty="0"/>
              <a:t> </a:t>
            </a:r>
            <a:r>
              <a:rPr spc="-5" dirty="0"/>
              <a:t>Problem: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78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47735" y="1483184"/>
          <a:ext cx="7238985" cy="25715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2995"/>
                <a:gridCol w="2412995"/>
                <a:gridCol w="2412995"/>
              </a:tblGrid>
              <a:tr h="459074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Fast</a:t>
                      </a:r>
                      <a:r>
                        <a:rPr sz="18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 time per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image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47</a:t>
                      </a:r>
                      <a:r>
                        <a:rPr sz="18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0.32</a:t>
                      </a:r>
                      <a:r>
                        <a:rPr sz="18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146x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735298">
                <a:tc>
                  <a:txBody>
                    <a:bodyPr/>
                    <a:lstStyle/>
                    <a:p>
                      <a:pPr marL="80645" marR="130810">
                        <a:lnSpc>
                          <a:spcPct val="100699"/>
                        </a:lnSpc>
                        <a:spcBef>
                          <a:spcPts val="59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 time per image  with Selective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Search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064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50</a:t>
                      </a:r>
                      <a:r>
                        <a:rPr sz="18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0645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8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25x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98201" y="749791"/>
            <a:ext cx="487680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Test-time speeds don’t include region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proposals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86744" y="460935"/>
            <a:ext cx="1419225" cy="0"/>
          </a:xfrm>
          <a:custGeom>
            <a:avLst/>
            <a:gdLst/>
            <a:ahLst/>
            <a:cxnLst/>
            <a:rect l="l" t="t" r="r" b="b"/>
            <a:pathLst>
              <a:path w="1419225">
                <a:moveTo>
                  <a:pt x="0" y="0"/>
                </a:moveTo>
                <a:lnTo>
                  <a:pt x="141869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Fast R-CNN Problem</a:t>
            </a:r>
            <a:r>
              <a:rPr spc="15" dirty="0"/>
              <a:t> </a:t>
            </a:r>
            <a:r>
              <a:rPr spc="-5" dirty="0"/>
              <a:t>Solution: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79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47735" y="1483184"/>
          <a:ext cx="7238985" cy="25715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2995"/>
                <a:gridCol w="2412995"/>
                <a:gridCol w="2412995"/>
              </a:tblGrid>
              <a:tr h="459074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Fast</a:t>
                      </a:r>
                      <a:r>
                        <a:rPr sz="18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 time per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image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47</a:t>
                      </a:r>
                      <a:r>
                        <a:rPr sz="18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0.32</a:t>
                      </a:r>
                      <a:r>
                        <a:rPr sz="18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146x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735298">
                <a:tc>
                  <a:txBody>
                    <a:bodyPr/>
                    <a:lstStyle/>
                    <a:p>
                      <a:pPr marL="80645" marR="130810">
                        <a:lnSpc>
                          <a:spcPct val="100699"/>
                        </a:lnSpc>
                        <a:spcBef>
                          <a:spcPts val="59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 time per image  with Selective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Search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064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50</a:t>
                      </a:r>
                      <a:r>
                        <a:rPr sz="18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0645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8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25x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198201" y="728109"/>
            <a:ext cx="487680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Test-time speeds don’t include region proposals  Just make the CNN do region proposals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too!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Faster</a:t>
            </a:r>
            <a:r>
              <a:rPr spc="-60" dirty="0"/>
              <a:t> </a:t>
            </a:r>
            <a:r>
              <a:rPr spc="-5" dirty="0"/>
              <a:t>R-CNN:</a:t>
            </a:r>
          </a:p>
        </p:txBody>
      </p:sp>
      <p:sp>
        <p:nvSpPr>
          <p:cNvPr id="5" name="object 5"/>
          <p:cNvSpPr/>
          <p:nvPr/>
        </p:nvSpPr>
        <p:spPr>
          <a:xfrm>
            <a:off x="791123" y="778073"/>
            <a:ext cx="3399918" cy="3701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1742" y="574023"/>
            <a:ext cx="848360" cy="416559"/>
          </a:xfrm>
          <a:custGeom>
            <a:avLst/>
            <a:gdLst/>
            <a:ahLst/>
            <a:cxnLst/>
            <a:rect l="l" t="t" r="r" b="b"/>
            <a:pathLst>
              <a:path w="848360" h="416559">
                <a:moveTo>
                  <a:pt x="0" y="0"/>
                </a:moveTo>
                <a:lnTo>
                  <a:pt x="847798" y="0"/>
                </a:lnTo>
                <a:lnTo>
                  <a:pt x="847798" y="416099"/>
                </a:lnTo>
                <a:lnTo>
                  <a:pt x="0" y="416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17143" y="378534"/>
            <a:ext cx="3555365" cy="304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14045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Insert a </a:t>
            </a:r>
            <a:r>
              <a:rPr sz="1800" b="1" spc="-5" dirty="0">
                <a:latin typeface="Arial"/>
                <a:cs typeface="Arial"/>
              </a:rPr>
              <a:t>Region Proposal  Network (RPN) </a:t>
            </a:r>
            <a:r>
              <a:rPr sz="1800" spc="-5" dirty="0">
                <a:latin typeface="Arial"/>
                <a:cs typeface="Arial"/>
              </a:rPr>
              <a:t>after the last  convolutional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448309" algn="just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RPN trained to produce region  proposals directly; no need for  external region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proposals!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After RPN, use RoI Pooling and an  upstream classifier and bbox  regressor just like Fast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R-CNN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80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988543" y="3871525"/>
            <a:ext cx="3410585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299"/>
              </a:lnSpc>
            </a:pPr>
            <a:r>
              <a:rPr sz="1100" spc="-5" dirty="0">
                <a:latin typeface="Verdana"/>
                <a:cs typeface="Verdana"/>
              </a:rPr>
              <a:t>Ren et al, </a:t>
            </a:r>
            <a:r>
              <a:rPr sz="1100" spc="-5" dirty="0">
                <a:latin typeface="Arial"/>
                <a:cs typeface="Arial"/>
              </a:rPr>
              <a:t>“Faster R-CNN: Towards Real-Time Object  Detection with Region Proposal Networks”, NIPS</a:t>
            </a:r>
            <a:r>
              <a:rPr sz="1100" spc="10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2015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Slide credit: </a:t>
            </a:r>
            <a:r>
              <a:rPr sz="1100" dirty="0">
                <a:latin typeface="Arial"/>
                <a:cs typeface="Arial"/>
              </a:rPr>
              <a:t>Ross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Girschick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Faster R-CNN: Region Proposal</a:t>
            </a:r>
            <a:r>
              <a:rPr spc="35" dirty="0"/>
              <a:t> </a:t>
            </a:r>
            <a:r>
              <a:rPr spc="-5" dirty="0"/>
              <a:t>Network</a:t>
            </a:r>
          </a:p>
        </p:txBody>
      </p:sp>
      <p:sp>
        <p:nvSpPr>
          <p:cNvPr id="5" name="object 5"/>
          <p:cNvSpPr/>
          <p:nvPr/>
        </p:nvSpPr>
        <p:spPr>
          <a:xfrm>
            <a:off x="5593313" y="752373"/>
            <a:ext cx="3307168" cy="3450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9723" y="825310"/>
            <a:ext cx="3215640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Slide a small window on the feature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81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9723" y="1453959"/>
            <a:ext cx="2912745" cy="64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Build a small network for:</a:t>
            </a:r>
            <a:endParaRPr sz="1400">
              <a:latin typeface="Arial"/>
              <a:cs typeface="Arial"/>
            </a:endParaRPr>
          </a:p>
          <a:p>
            <a:pPr marL="123825" indent="-111125">
              <a:lnSpc>
                <a:spcPts val="1650"/>
              </a:lnSpc>
              <a:buChar char="•"/>
              <a:tabLst>
                <a:tab pos="124460" algn="l"/>
              </a:tabLst>
            </a:pPr>
            <a:r>
              <a:rPr sz="1400" spc="-5" dirty="0">
                <a:latin typeface="Arial"/>
                <a:cs typeface="Arial"/>
              </a:rPr>
              <a:t>classifying object or not-object,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123825" indent="-111125">
              <a:lnSpc>
                <a:spcPts val="1664"/>
              </a:lnSpc>
              <a:buChar char="•"/>
              <a:tabLst>
                <a:tab pos="124460" algn="l"/>
              </a:tabLst>
            </a:pPr>
            <a:r>
              <a:rPr sz="1400" spc="-5" dirty="0">
                <a:latin typeface="Arial"/>
                <a:cs typeface="Arial"/>
              </a:rPr>
              <a:t>regressing bbox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9723" y="2511867"/>
            <a:ext cx="3996054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Position of the sliding window provides localization  information with reference to the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723" y="3350066"/>
            <a:ext cx="4184015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Box regression provides finer localization information  with reference to this sliding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window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80406" y="2346453"/>
            <a:ext cx="83566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1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40960" y="1674713"/>
            <a:ext cx="83566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1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67737" y="1674713"/>
            <a:ext cx="83566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1 </a:t>
            </a:r>
            <a:r>
              <a:rPr sz="1400" dirty="0">
                <a:latin typeface="Arial"/>
                <a:cs typeface="Arial"/>
              </a:rPr>
              <a:t>x </a:t>
            </a:r>
            <a:r>
              <a:rPr sz="1400" spc="-5" dirty="0">
                <a:latin typeface="Arial"/>
                <a:cs typeface="Arial"/>
              </a:rPr>
              <a:t>1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024" y="4346628"/>
            <a:ext cx="1515110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Slide credit: Kaiming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He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48341" y="1010423"/>
            <a:ext cx="4588465" cy="3122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Faster R-CNN: Region Proposal</a:t>
            </a:r>
            <a:r>
              <a:rPr spc="35" dirty="0"/>
              <a:t> </a:t>
            </a:r>
            <a:r>
              <a:rPr spc="-5" dirty="0"/>
              <a:t>Network</a:t>
            </a:r>
          </a:p>
        </p:txBody>
      </p:sp>
      <p:sp>
        <p:nvSpPr>
          <p:cNvPr id="6" name="object 6"/>
          <p:cNvSpPr/>
          <p:nvPr/>
        </p:nvSpPr>
        <p:spPr>
          <a:xfrm>
            <a:off x="4036466" y="2057470"/>
            <a:ext cx="848360" cy="416559"/>
          </a:xfrm>
          <a:custGeom>
            <a:avLst/>
            <a:gdLst/>
            <a:ahLst/>
            <a:cxnLst/>
            <a:rect l="l" t="t" r="r" b="b"/>
            <a:pathLst>
              <a:path w="848360" h="416560">
                <a:moveTo>
                  <a:pt x="0" y="0"/>
                </a:moveTo>
                <a:lnTo>
                  <a:pt x="847798" y="0"/>
                </a:lnTo>
                <a:lnTo>
                  <a:pt x="847798" y="416099"/>
                </a:lnTo>
                <a:lnTo>
                  <a:pt x="0" y="416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9723" y="825310"/>
            <a:ext cx="3482975" cy="2529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Use </a:t>
            </a:r>
            <a:r>
              <a:rPr sz="1400" b="1" spc="-5" dirty="0">
                <a:latin typeface="Arial"/>
                <a:cs typeface="Arial"/>
              </a:rPr>
              <a:t>N anchor boxes </a:t>
            </a:r>
            <a:r>
              <a:rPr sz="1400" spc="-5" dirty="0">
                <a:latin typeface="Arial"/>
                <a:cs typeface="Arial"/>
              </a:rPr>
              <a:t>at each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 marR="7429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Anchors are </a:t>
            </a:r>
            <a:r>
              <a:rPr sz="1400" b="1" spc="-5" dirty="0">
                <a:latin typeface="Arial"/>
                <a:cs typeface="Arial"/>
              </a:rPr>
              <a:t>translation invariant</a:t>
            </a:r>
            <a:r>
              <a:rPr sz="1400" spc="-5" dirty="0">
                <a:latin typeface="Arial"/>
                <a:cs typeface="Arial"/>
              </a:rPr>
              <a:t>: use the  same ones at </a:t>
            </a:r>
            <a:r>
              <a:rPr sz="1400" dirty="0">
                <a:latin typeface="Arial"/>
                <a:cs typeface="Arial"/>
              </a:rPr>
              <a:t>every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Regression gives offsets from anchor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boxes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 marR="14604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Classification gives the probability that each  (regressed) anchor shows an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82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Faster R-CNN:</a:t>
            </a:r>
            <a:r>
              <a:rPr spc="-25" dirty="0"/>
              <a:t> </a:t>
            </a:r>
            <a:r>
              <a:rPr spc="-5" dirty="0"/>
              <a:t>Training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9824" y="655179"/>
            <a:ext cx="4798695" cy="304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In the paper: Ugly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pipeline</a:t>
            </a:r>
            <a:endParaRPr sz="1800">
              <a:latin typeface="Arial"/>
              <a:cs typeface="Arial"/>
            </a:endParaRPr>
          </a:p>
          <a:p>
            <a:pPr marL="469900" marR="5080" indent="-304800">
              <a:lnSpc>
                <a:spcPct val="100699"/>
              </a:lnSpc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Use alternating optimization to train RPN,  then Fast R-CNN with RPN proposals,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More complex than it has to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-"/>
            </a:pPr>
            <a:endParaRPr sz="1850">
              <a:latin typeface="Times New Roman"/>
              <a:cs typeface="Times New Roman"/>
            </a:endParaRPr>
          </a:p>
          <a:p>
            <a:pPr marL="12700" marR="1565275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Since publication: Joint training!  One network, four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losses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RPN classification (anchor good /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bad)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RPN regression (anchor -&gt;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proposal)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Fast R-CNN classification (over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classes)</a:t>
            </a:r>
            <a:endParaRPr sz="1800">
              <a:latin typeface="Arial"/>
              <a:cs typeface="Arial"/>
            </a:endParaRPr>
          </a:p>
          <a:p>
            <a:pPr marL="469900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Fast R-CNN regression (proposal -&gt;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box)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81764" y="958623"/>
            <a:ext cx="3633392" cy="2881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31514" y="887973"/>
            <a:ext cx="1437005" cy="416559"/>
          </a:xfrm>
          <a:custGeom>
            <a:avLst/>
            <a:gdLst/>
            <a:ahLst/>
            <a:cxnLst/>
            <a:rect l="l" t="t" r="r" b="b"/>
            <a:pathLst>
              <a:path w="1437004" h="416559">
                <a:moveTo>
                  <a:pt x="0" y="0"/>
                </a:moveTo>
                <a:lnTo>
                  <a:pt x="1436397" y="0"/>
                </a:lnTo>
                <a:lnTo>
                  <a:pt x="1436397" y="416099"/>
                </a:lnTo>
                <a:lnTo>
                  <a:pt x="0" y="416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024" y="4346628"/>
            <a:ext cx="1724660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Slide credit: </a:t>
            </a:r>
            <a:r>
              <a:rPr sz="1100" dirty="0">
                <a:latin typeface="Arial"/>
                <a:cs typeface="Arial"/>
              </a:rPr>
              <a:t>Ross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Girschick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83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Idea #1: Localization as</a:t>
            </a:r>
            <a:r>
              <a:rPr spc="30" dirty="0"/>
              <a:t> </a:t>
            </a:r>
            <a:r>
              <a:rPr spc="-5" dirty="0"/>
              <a:t>Regression</a:t>
            </a:r>
          </a:p>
        </p:txBody>
      </p:sp>
      <p:sp>
        <p:nvSpPr>
          <p:cNvPr id="5" name="object 5"/>
          <p:cNvSpPr/>
          <p:nvPr/>
        </p:nvSpPr>
        <p:spPr>
          <a:xfrm>
            <a:off x="318364" y="1700151"/>
            <a:ext cx="2007143" cy="1665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55148" y="1335725"/>
            <a:ext cx="13335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Input</a:t>
            </a:r>
            <a:r>
              <a:rPr sz="1800" spc="-5" dirty="0">
                <a:latin typeface="Arial"/>
                <a:cs typeface="Arial"/>
              </a:rPr>
              <a:t>: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03919" y="2614394"/>
            <a:ext cx="1046480" cy="0"/>
          </a:xfrm>
          <a:custGeom>
            <a:avLst/>
            <a:gdLst/>
            <a:ahLst/>
            <a:cxnLst/>
            <a:rect l="l" t="t" r="r" b="b"/>
            <a:pathLst>
              <a:path w="1046479">
                <a:moveTo>
                  <a:pt x="0" y="0"/>
                </a:moveTo>
                <a:lnTo>
                  <a:pt x="1046397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50317" y="2551469"/>
            <a:ext cx="173355" cy="126364"/>
          </a:xfrm>
          <a:custGeom>
            <a:avLst/>
            <a:gdLst/>
            <a:ahLst/>
            <a:cxnLst/>
            <a:rect l="l" t="t" r="r" b="b"/>
            <a:pathLst>
              <a:path w="173354" h="126364">
                <a:moveTo>
                  <a:pt x="0" y="125849"/>
                </a:moveTo>
                <a:lnTo>
                  <a:pt x="172899" y="62924"/>
                </a:lnTo>
                <a:lnTo>
                  <a:pt x="0" y="0"/>
                </a:lnTo>
                <a:lnTo>
                  <a:pt x="0" y="125849"/>
                </a:lnTo>
                <a:close/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28636" y="2176771"/>
            <a:ext cx="1664335" cy="837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084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Output</a:t>
            </a:r>
            <a:r>
              <a:rPr sz="1800" spc="-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215900" marR="5080" indent="-203835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Box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coordinates  (4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numbers)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6037" y="2133176"/>
            <a:ext cx="11176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Neural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76648" y="3292550"/>
            <a:ext cx="1676400" cy="839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sz="1800" b="1" spc="-5" dirty="0">
                <a:latin typeface="Arial"/>
                <a:cs typeface="Arial"/>
              </a:rPr>
              <a:t>Correct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output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 box coordinates  (4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numbers)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18437" y="3477443"/>
            <a:ext cx="770255" cy="233045"/>
          </a:xfrm>
          <a:custGeom>
            <a:avLst/>
            <a:gdLst/>
            <a:ahLst/>
            <a:cxnLst/>
            <a:rect l="l" t="t" r="r" b="b"/>
            <a:pathLst>
              <a:path w="770254" h="233045">
                <a:moveTo>
                  <a:pt x="0" y="232899"/>
                </a:moveTo>
                <a:lnTo>
                  <a:pt x="769698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69910" y="3417218"/>
            <a:ext cx="184150" cy="120650"/>
          </a:xfrm>
          <a:custGeom>
            <a:avLst/>
            <a:gdLst/>
            <a:ahLst/>
            <a:cxnLst/>
            <a:rect l="l" t="t" r="r" b="b"/>
            <a:pathLst>
              <a:path w="184150" h="120650">
                <a:moveTo>
                  <a:pt x="36449" y="120474"/>
                </a:moveTo>
                <a:lnTo>
                  <a:pt x="183724" y="10149"/>
                </a:lnTo>
                <a:lnTo>
                  <a:pt x="0" y="0"/>
                </a:lnTo>
                <a:lnTo>
                  <a:pt x="36449" y="120474"/>
                </a:lnTo>
                <a:close/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64612" y="2614394"/>
            <a:ext cx="824230" cy="403860"/>
          </a:xfrm>
          <a:custGeom>
            <a:avLst/>
            <a:gdLst/>
            <a:ahLst/>
            <a:cxnLst/>
            <a:rect l="l" t="t" r="r" b="b"/>
            <a:pathLst>
              <a:path w="824229" h="403860">
                <a:moveTo>
                  <a:pt x="0" y="0"/>
                </a:moveTo>
                <a:lnTo>
                  <a:pt x="823723" y="403699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60635" y="2961594"/>
            <a:ext cx="183515" cy="132715"/>
          </a:xfrm>
          <a:custGeom>
            <a:avLst/>
            <a:gdLst/>
            <a:ahLst/>
            <a:cxnLst/>
            <a:rect l="l" t="t" r="r" b="b"/>
            <a:pathLst>
              <a:path w="183515" h="132714">
                <a:moveTo>
                  <a:pt x="0" y="112999"/>
                </a:moveTo>
                <a:lnTo>
                  <a:pt x="182949" y="132599"/>
                </a:lnTo>
                <a:lnTo>
                  <a:pt x="55399" y="0"/>
                </a:lnTo>
                <a:lnTo>
                  <a:pt x="0" y="112999"/>
                </a:lnTo>
                <a:close/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464548" y="2982474"/>
            <a:ext cx="1194435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85750">
              <a:lnSpc>
                <a:spcPct val="100699"/>
              </a:lnSpc>
            </a:pPr>
            <a:r>
              <a:rPr sz="1800" b="1" spc="-5" dirty="0">
                <a:latin typeface="Arial"/>
                <a:cs typeface="Arial"/>
              </a:rPr>
              <a:t>Loss</a:t>
            </a:r>
            <a:r>
              <a:rPr sz="1800" spc="-5" dirty="0">
                <a:latin typeface="Arial"/>
                <a:cs typeface="Arial"/>
              </a:rPr>
              <a:t>:  L2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distance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50629" y="3817425"/>
            <a:ext cx="226060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9210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Only one object,  simpler than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detection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Faster R-CNN:</a:t>
            </a:r>
            <a:r>
              <a:rPr spc="-25" dirty="0"/>
              <a:t> </a:t>
            </a:r>
            <a:r>
              <a:rPr spc="-5" dirty="0"/>
              <a:t>Results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84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58236" y="1648834"/>
          <a:ext cx="7755183" cy="2388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2095"/>
                <a:gridCol w="1695496"/>
                <a:gridCol w="1938796"/>
                <a:gridCol w="1938796"/>
              </a:tblGrid>
              <a:tr h="459074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Fast</a:t>
                      </a:r>
                      <a:r>
                        <a:rPr sz="18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Faster</a:t>
                      </a:r>
                      <a:r>
                        <a:rPr sz="18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R-CNN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1011522">
                <a:tc>
                  <a:txBody>
                    <a:bodyPr/>
                    <a:lstStyle/>
                    <a:p>
                      <a:pPr marL="80645" marR="751205">
                        <a:lnSpc>
                          <a:spcPct val="100699"/>
                        </a:lnSpc>
                        <a:spcBef>
                          <a:spcPts val="55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Test time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per  image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8064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(with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proposals)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50</a:t>
                      </a:r>
                      <a:r>
                        <a:rPr sz="18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8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0.2</a:t>
                      </a:r>
                      <a:r>
                        <a:rPr sz="18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seconds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(Speedup)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25x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250x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907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mAP (VOC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2007)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66.0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66.9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66.9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9E9E9E"/>
                      </a:solidFill>
                      <a:prstDash val="solid"/>
                    </a:lnL>
                    <a:lnR w="9524">
                      <a:solidFill>
                        <a:srgbClr val="9E9E9E"/>
                      </a:solidFill>
                      <a:prstDash val="solid"/>
                    </a:lnR>
                    <a:lnT w="9524">
                      <a:solidFill>
                        <a:srgbClr val="9E9E9E"/>
                      </a:solidFill>
                      <a:prstDash val="solid"/>
                    </a:lnT>
                    <a:lnB w="9524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Object Detection</a:t>
            </a:r>
            <a:r>
              <a:rPr spc="15" dirty="0"/>
              <a:t> </a:t>
            </a:r>
            <a:r>
              <a:rPr spc="-5" dirty="0"/>
              <a:t>State-of-the-art:</a:t>
            </a:r>
          </a:p>
          <a:p>
            <a:pPr marL="12700">
              <a:lnSpc>
                <a:spcPct val="100000"/>
              </a:lnSpc>
            </a:pPr>
            <a:r>
              <a:rPr spc="-5" dirty="0"/>
              <a:t>ResNet 101 + Faster R-CNN + some</a:t>
            </a:r>
            <a:r>
              <a:rPr spc="30" dirty="0"/>
              <a:t> </a:t>
            </a:r>
            <a:r>
              <a:rPr spc="-5" dirty="0"/>
              <a:t>extras</a:t>
            </a:r>
          </a:p>
        </p:txBody>
      </p:sp>
      <p:sp>
        <p:nvSpPr>
          <p:cNvPr id="5" name="object 5"/>
          <p:cNvSpPr/>
          <p:nvPr/>
        </p:nvSpPr>
        <p:spPr>
          <a:xfrm>
            <a:off x="1039597" y="1499221"/>
            <a:ext cx="6607586" cy="2316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024" y="4346628"/>
            <a:ext cx="4363720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He et. al, “Deep Residual Learning for Image Recognition”, arXiv</a:t>
            </a:r>
            <a:r>
              <a:rPr sz="1100" spc="17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2015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85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ImageNet Detection 2013 </a:t>
            </a:r>
            <a:r>
              <a:rPr dirty="0"/>
              <a:t>- </a:t>
            </a:r>
            <a:r>
              <a:rPr spc="-5" dirty="0"/>
              <a:t>2015</a:t>
            </a:r>
          </a:p>
        </p:txBody>
      </p:sp>
      <p:sp>
        <p:nvSpPr>
          <p:cNvPr id="5" name="object 5"/>
          <p:cNvSpPr/>
          <p:nvPr/>
        </p:nvSpPr>
        <p:spPr>
          <a:xfrm>
            <a:off x="1389647" y="660223"/>
            <a:ext cx="6364687" cy="38230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86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Simple Recipe for Classification +</a:t>
            </a:r>
            <a:r>
              <a:rPr spc="75" dirty="0"/>
              <a:t> </a:t>
            </a:r>
            <a:r>
              <a:rPr spc="-5" dirty="0"/>
              <a:t>Localization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7648" y="723654"/>
            <a:ext cx="799909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Step </a:t>
            </a:r>
            <a:r>
              <a:rPr sz="1800" b="1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Train (or download) a classification model (AlexNet, VGG,</a:t>
            </a:r>
            <a:r>
              <a:rPr sz="1800" spc="1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GoogLeNet)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74" y="2838221"/>
            <a:ext cx="1494899" cy="1240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08496" y="2932919"/>
            <a:ext cx="718185" cy="1050925"/>
          </a:xfrm>
          <a:custGeom>
            <a:avLst/>
            <a:gdLst/>
            <a:ahLst/>
            <a:cxnLst/>
            <a:rect l="l" t="t" r="r" b="b"/>
            <a:pathLst>
              <a:path w="718185" h="1050925">
                <a:moveTo>
                  <a:pt x="0" y="0"/>
                </a:moveTo>
                <a:lnTo>
                  <a:pt x="717898" y="179474"/>
                </a:lnTo>
                <a:lnTo>
                  <a:pt x="717898" y="871423"/>
                </a:lnTo>
                <a:lnTo>
                  <a:pt x="0" y="10508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79218" y="3357268"/>
            <a:ext cx="765810" cy="295275"/>
          </a:xfrm>
          <a:custGeom>
            <a:avLst/>
            <a:gdLst/>
            <a:ahLst/>
            <a:cxnLst/>
            <a:rect l="l" t="t" r="r" b="b"/>
            <a:pathLst>
              <a:path w="765810" h="295275">
                <a:moveTo>
                  <a:pt x="0" y="0"/>
                </a:moveTo>
                <a:lnTo>
                  <a:pt x="765298" y="0"/>
                </a:lnTo>
                <a:lnTo>
                  <a:pt x="765298" y="295199"/>
                </a:lnTo>
                <a:lnTo>
                  <a:pt x="0" y="295199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9218" y="3258868"/>
            <a:ext cx="864235" cy="393700"/>
          </a:xfrm>
          <a:custGeom>
            <a:avLst/>
            <a:gdLst/>
            <a:ahLst/>
            <a:cxnLst/>
            <a:rect l="l" t="t" r="r" b="b"/>
            <a:pathLst>
              <a:path w="864235" h="393700">
                <a:moveTo>
                  <a:pt x="0" y="98399"/>
                </a:moveTo>
                <a:lnTo>
                  <a:pt x="98399" y="0"/>
                </a:lnTo>
                <a:lnTo>
                  <a:pt x="863698" y="0"/>
                </a:lnTo>
                <a:lnTo>
                  <a:pt x="863698" y="295199"/>
                </a:lnTo>
                <a:lnTo>
                  <a:pt x="765298" y="393599"/>
                </a:lnTo>
                <a:lnTo>
                  <a:pt x="0" y="393599"/>
                </a:lnTo>
                <a:lnTo>
                  <a:pt x="0" y="983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79218" y="3258868"/>
            <a:ext cx="864235" cy="98425"/>
          </a:xfrm>
          <a:custGeom>
            <a:avLst/>
            <a:gdLst/>
            <a:ahLst/>
            <a:cxnLst/>
            <a:rect l="l" t="t" r="r" b="b"/>
            <a:pathLst>
              <a:path w="864235" h="98425">
                <a:moveTo>
                  <a:pt x="0" y="98399"/>
                </a:moveTo>
                <a:lnTo>
                  <a:pt x="765298" y="98399"/>
                </a:lnTo>
                <a:lnTo>
                  <a:pt x="8636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44517" y="3357268"/>
            <a:ext cx="0" cy="295275"/>
          </a:xfrm>
          <a:custGeom>
            <a:avLst/>
            <a:gdLst/>
            <a:ahLst/>
            <a:cxnLst/>
            <a:rect l="l" t="t" r="r" b="b"/>
            <a:pathLst>
              <a:path h="295275">
                <a:moveTo>
                  <a:pt x="0" y="0"/>
                </a:moveTo>
                <a:lnTo>
                  <a:pt x="0" y="295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45066" y="3029118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70">
                <a:moveTo>
                  <a:pt x="0" y="0"/>
                </a:moveTo>
                <a:lnTo>
                  <a:pt x="106499" y="0"/>
                </a:lnTo>
                <a:lnTo>
                  <a:pt x="106499" y="864598"/>
                </a:lnTo>
                <a:lnTo>
                  <a:pt x="0" y="8645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45066" y="3029118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70">
                <a:moveTo>
                  <a:pt x="0" y="0"/>
                </a:moveTo>
                <a:lnTo>
                  <a:pt x="106499" y="0"/>
                </a:lnTo>
                <a:lnTo>
                  <a:pt x="106499" y="864598"/>
                </a:lnTo>
                <a:lnTo>
                  <a:pt x="0" y="8645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41465" y="3028968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70">
                <a:moveTo>
                  <a:pt x="0" y="0"/>
                </a:moveTo>
                <a:lnTo>
                  <a:pt x="106499" y="0"/>
                </a:lnTo>
                <a:lnTo>
                  <a:pt x="106499" y="864598"/>
                </a:lnTo>
                <a:lnTo>
                  <a:pt x="0" y="8645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41465" y="3028968"/>
            <a:ext cx="106680" cy="864869"/>
          </a:xfrm>
          <a:custGeom>
            <a:avLst/>
            <a:gdLst/>
            <a:ahLst/>
            <a:cxnLst/>
            <a:rect l="l" t="t" r="r" b="b"/>
            <a:pathLst>
              <a:path w="106679" h="864870">
                <a:moveTo>
                  <a:pt x="0" y="0"/>
                </a:moveTo>
                <a:lnTo>
                  <a:pt x="106499" y="0"/>
                </a:lnTo>
                <a:lnTo>
                  <a:pt x="106499" y="864598"/>
                </a:lnTo>
                <a:lnTo>
                  <a:pt x="0" y="8645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91864" y="3177318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70">
                <a:moveTo>
                  <a:pt x="0" y="0"/>
                </a:moveTo>
                <a:lnTo>
                  <a:pt x="106499" y="0"/>
                </a:lnTo>
                <a:lnTo>
                  <a:pt x="106499" y="546898"/>
                </a:lnTo>
                <a:lnTo>
                  <a:pt x="0" y="5468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91864" y="3177318"/>
            <a:ext cx="106680" cy="547370"/>
          </a:xfrm>
          <a:custGeom>
            <a:avLst/>
            <a:gdLst/>
            <a:ahLst/>
            <a:cxnLst/>
            <a:rect l="l" t="t" r="r" b="b"/>
            <a:pathLst>
              <a:path w="106679" h="547370">
                <a:moveTo>
                  <a:pt x="0" y="0"/>
                </a:moveTo>
                <a:lnTo>
                  <a:pt x="106499" y="0"/>
                </a:lnTo>
                <a:lnTo>
                  <a:pt x="106499" y="546898"/>
                </a:lnTo>
                <a:lnTo>
                  <a:pt x="0" y="5468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01182" y="4200928"/>
            <a:ext cx="51943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85503" y="2336296"/>
            <a:ext cx="988694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24227" y="3911813"/>
            <a:ext cx="97409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85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Final conv  feature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34868" y="2477971"/>
            <a:ext cx="128016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2590" marR="5080" indent="-39052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Fully-connected  layers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418714" y="3051618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18714" y="3051618"/>
            <a:ext cx="106680" cy="901700"/>
          </a:xfrm>
          <a:custGeom>
            <a:avLst/>
            <a:gdLst/>
            <a:ahLst/>
            <a:cxnLst/>
            <a:rect l="l" t="t" r="r" b="b"/>
            <a:pathLst>
              <a:path w="106679" h="901700">
                <a:moveTo>
                  <a:pt x="0" y="0"/>
                </a:moveTo>
                <a:lnTo>
                  <a:pt x="106499" y="0"/>
                </a:lnTo>
                <a:lnTo>
                  <a:pt x="106499" y="901198"/>
                </a:lnTo>
                <a:lnTo>
                  <a:pt x="0" y="9011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950713" y="4018525"/>
            <a:ext cx="104330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Class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scores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08274" y="3458367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5">
                <a:moveTo>
                  <a:pt x="0" y="0"/>
                </a:moveTo>
                <a:lnTo>
                  <a:pt x="1288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37123" y="3411168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26394" y="3501318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81644" y="3454118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70666" y="3458367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25916" y="3411168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47439" y="3458367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02689" y="3411168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11888" y="3450768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67138" y="3403568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235051" y="3332584"/>
            <a:ext cx="1042669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Softmax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624115"/>
            <a:ext cx="9144000" cy="519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 Feb</a:t>
            </a:r>
            <a:r>
              <a:rPr sz="3000" spc="-104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Simple Recipe for Classification +</a:t>
            </a:r>
            <a:r>
              <a:rPr spc="75" dirty="0"/>
              <a:t> </a:t>
            </a:r>
            <a:r>
              <a:rPr spc="-5" dirty="0"/>
              <a:t>Localization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7648" y="723654"/>
            <a:ext cx="692086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Step </a:t>
            </a:r>
            <a:r>
              <a:rPr sz="1800" b="1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Attach new fully-connected “regression head” to the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74" y="2838221"/>
            <a:ext cx="1494899" cy="1240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08496" y="2932919"/>
            <a:ext cx="718185" cy="1050925"/>
          </a:xfrm>
          <a:custGeom>
            <a:avLst/>
            <a:gdLst/>
            <a:ahLst/>
            <a:cxnLst/>
            <a:rect l="l" t="t" r="r" b="b"/>
            <a:pathLst>
              <a:path w="718185" h="1050925">
                <a:moveTo>
                  <a:pt x="0" y="0"/>
                </a:moveTo>
                <a:lnTo>
                  <a:pt x="717898" y="179474"/>
                </a:lnTo>
                <a:lnTo>
                  <a:pt x="717898" y="871423"/>
                </a:lnTo>
                <a:lnTo>
                  <a:pt x="0" y="10508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79218" y="3357268"/>
            <a:ext cx="765810" cy="295275"/>
          </a:xfrm>
          <a:custGeom>
            <a:avLst/>
            <a:gdLst/>
            <a:ahLst/>
            <a:cxnLst/>
            <a:rect l="l" t="t" r="r" b="b"/>
            <a:pathLst>
              <a:path w="765810" h="295275">
                <a:moveTo>
                  <a:pt x="0" y="0"/>
                </a:moveTo>
                <a:lnTo>
                  <a:pt x="765298" y="0"/>
                </a:lnTo>
                <a:lnTo>
                  <a:pt x="765298" y="295199"/>
                </a:lnTo>
                <a:lnTo>
                  <a:pt x="0" y="295199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9218" y="3258868"/>
            <a:ext cx="864235" cy="393700"/>
          </a:xfrm>
          <a:custGeom>
            <a:avLst/>
            <a:gdLst/>
            <a:ahLst/>
            <a:cxnLst/>
            <a:rect l="l" t="t" r="r" b="b"/>
            <a:pathLst>
              <a:path w="864235" h="393700">
                <a:moveTo>
                  <a:pt x="0" y="98399"/>
                </a:moveTo>
                <a:lnTo>
                  <a:pt x="98399" y="0"/>
                </a:lnTo>
                <a:lnTo>
                  <a:pt x="863698" y="0"/>
                </a:lnTo>
                <a:lnTo>
                  <a:pt x="863698" y="295199"/>
                </a:lnTo>
                <a:lnTo>
                  <a:pt x="765298" y="393599"/>
                </a:lnTo>
                <a:lnTo>
                  <a:pt x="0" y="393599"/>
                </a:lnTo>
                <a:lnTo>
                  <a:pt x="0" y="983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79218" y="3258868"/>
            <a:ext cx="864235" cy="98425"/>
          </a:xfrm>
          <a:custGeom>
            <a:avLst/>
            <a:gdLst/>
            <a:ahLst/>
            <a:cxnLst/>
            <a:rect l="l" t="t" r="r" b="b"/>
            <a:pathLst>
              <a:path w="864235" h="98425">
                <a:moveTo>
                  <a:pt x="0" y="98399"/>
                </a:moveTo>
                <a:lnTo>
                  <a:pt x="765298" y="98399"/>
                </a:lnTo>
                <a:lnTo>
                  <a:pt x="86369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44517" y="3357268"/>
            <a:ext cx="0" cy="295275"/>
          </a:xfrm>
          <a:custGeom>
            <a:avLst/>
            <a:gdLst/>
            <a:ahLst/>
            <a:cxnLst/>
            <a:rect l="l" t="t" r="r" b="b"/>
            <a:pathLst>
              <a:path h="295275">
                <a:moveTo>
                  <a:pt x="0" y="0"/>
                </a:moveTo>
                <a:lnTo>
                  <a:pt x="0" y="295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1182" y="4200928"/>
            <a:ext cx="51943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85503" y="2336296"/>
            <a:ext cx="988694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 marR="5080" indent="-2476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Convolution  and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Pooling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24227" y="3911813"/>
            <a:ext cx="97409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85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Final conv  feature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08274" y="3458367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5">
                <a:moveTo>
                  <a:pt x="0" y="0"/>
                </a:moveTo>
                <a:lnTo>
                  <a:pt x="1288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37123" y="3411168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26394" y="3501318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81644" y="3454118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9"/>
                </a:moveTo>
                <a:lnTo>
                  <a:pt x="129674" y="47199"/>
                </a:lnTo>
                <a:lnTo>
                  <a:pt x="0" y="0"/>
                </a:lnTo>
                <a:lnTo>
                  <a:pt x="0" y="94399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28515" y="1212047"/>
            <a:ext cx="1796414" cy="1415415"/>
          </a:xfrm>
          <a:custGeom>
            <a:avLst/>
            <a:gdLst/>
            <a:ahLst/>
            <a:cxnLst/>
            <a:rect l="l" t="t" r="r" b="b"/>
            <a:pathLst>
              <a:path w="1796414" h="1415414">
                <a:moveTo>
                  <a:pt x="0" y="235894"/>
                </a:moveTo>
                <a:lnTo>
                  <a:pt x="0" y="235703"/>
                </a:lnTo>
                <a:lnTo>
                  <a:pt x="3074" y="197712"/>
                </a:lnTo>
                <a:lnTo>
                  <a:pt x="12233" y="160716"/>
                </a:lnTo>
                <a:lnTo>
                  <a:pt x="27296" y="125646"/>
                </a:lnTo>
                <a:lnTo>
                  <a:pt x="47814" y="93496"/>
                </a:lnTo>
                <a:lnTo>
                  <a:pt x="73239" y="65048"/>
                </a:lnTo>
                <a:lnTo>
                  <a:pt x="102918" y="41028"/>
                </a:lnTo>
                <a:lnTo>
                  <a:pt x="136041" y="22117"/>
                </a:lnTo>
                <a:lnTo>
                  <a:pt x="171804" y="8812"/>
                </a:lnTo>
                <a:lnTo>
                  <a:pt x="209203" y="1494"/>
                </a:lnTo>
                <a:lnTo>
                  <a:pt x="235899" y="0"/>
                </a:lnTo>
                <a:lnTo>
                  <a:pt x="1560421" y="0"/>
                </a:lnTo>
                <a:lnTo>
                  <a:pt x="1598485" y="3090"/>
                </a:lnTo>
                <a:lnTo>
                  <a:pt x="1635499" y="12266"/>
                </a:lnTo>
                <a:lnTo>
                  <a:pt x="1670550" y="27284"/>
                </a:lnTo>
                <a:lnTo>
                  <a:pt x="1702753" y="47775"/>
                </a:lnTo>
                <a:lnTo>
                  <a:pt x="1731217" y="73185"/>
                </a:lnTo>
                <a:lnTo>
                  <a:pt x="1755202" y="102821"/>
                </a:lnTo>
                <a:lnTo>
                  <a:pt x="1774087" y="135916"/>
                </a:lnTo>
                <a:lnTo>
                  <a:pt x="1787405" y="171649"/>
                </a:lnTo>
                <a:lnTo>
                  <a:pt x="1794788" y="209040"/>
                </a:lnTo>
                <a:lnTo>
                  <a:pt x="1796321" y="235894"/>
                </a:lnTo>
                <a:lnTo>
                  <a:pt x="1796321" y="1179437"/>
                </a:lnTo>
                <a:lnTo>
                  <a:pt x="1793276" y="1217437"/>
                </a:lnTo>
                <a:lnTo>
                  <a:pt x="1784145" y="1254444"/>
                </a:lnTo>
                <a:lnTo>
                  <a:pt x="1769108" y="1289526"/>
                </a:lnTo>
                <a:lnTo>
                  <a:pt x="1748613" y="1321691"/>
                </a:lnTo>
                <a:lnTo>
                  <a:pt x="1723209" y="1350157"/>
                </a:lnTo>
                <a:lnTo>
                  <a:pt x="1693548" y="1374197"/>
                </a:lnTo>
                <a:lnTo>
                  <a:pt x="1660441" y="1393131"/>
                </a:lnTo>
                <a:lnTo>
                  <a:pt x="1624691" y="1406461"/>
                </a:lnTo>
                <a:lnTo>
                  <a:pt x="1587303" y="1413807"/>
                </a:lnTo>
                <a:lnTo>
                  <a:pt x="1560421" y="1415322"/>
                </a:lnTo>
                <a:lnTo>
                  <a:pt x="235899" y="1415322"/>
                </a:lnTo>
                <a:lnTo>
                  <a:pt x="197901" y="1412278"/>
                </a:lnTo>
                <a:lnTo>
                  <a:pt x="160894" y="1403148"/>
                </a:lnTo>
                <a:lnTo>
                  <a:pt x="125811" y="1388114"/>
                </a:lnTo>
                <a:lnTo>
                  <a:pt x="93644" y="1367623"/>
                </a:lnTo>
                <a:lnTo>
                  <a:pt x="65175" y="1342222"/>
                </a:lnTo>
                <a:lnTo>
                  <a:pt x="41131" y="1312564"/>
                </a:lnTo>
                <a:lnTo>
                  <a:pt x="22195" y="1279459"/>
                </a:lnTo>
                <a:lnTo>
                  <a:pt x="8862" y="1243709"/>
                </a:lnTo>
                <a:lnTo>
                  <a:pt x="1515" y="1206320"/>
                </a:lnTo>
                <a:lnTo>
                  <a:pt x="0" y="1179437"/>
                </a:lnTo>
                <a:lnTo>
                  <a:pt x="0" y="23589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25014" y="1700441"/>
            <a:ext cx="75565" cy="611505"/>
          </a:xfrm>
          <a:custGeom>
            <a:avLst/>
            <a:gdLst/>
            <a:ahLst/>
            <a:cxnLst/>
            <a:rect l="l" t="t" r="r" b="b"/>
            <a:pathLst>
              <a:path w="75564" h="611505">
                <a:moveTo>
                  <a:pt x="0" y="0"/>
                </a:moveTo>
                <a:lnTo>
                  <a:pt x="75299" y="0"/>
                </a:lnTo>
                <a:lnTo>
                  <a:pt x="75299" y="611356"/>
                </a:lnTo>
                <a:lnTo>
                  <a:pt x="0" y="61135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25014" y="1700441"/>
            <a:ext cx="75565" cy="611505"/>
          </a:xfrm>
          <a:custGeom>
            <a:avLst/>
            <a:gdLst/>
            <a:ahLst/>
            <a:cxnLst/>
            <a:rect l="l" t="t" r="r" b="b"/>
            <a:pathLst>
              <a:path w="75564" h="611505">
                <a:moveTo>
                  <a:pt x="0" y="0"/>
                </a:moveTo>
                <a:lnTo>
                  <a:pt x="75299" y="0"/>
                </a:lnTo>
                <a:lnTo>
                  <a:pt x="75299" y="611356"/>
                </a:lnTo>
                <a:lnTo>
                  <a:pt x="0" y="611356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34589" y="1700334"/>
            <a:ext cx="75565" cy="611505"/>
          </a:xfrm>
          <a:custGeom>
            <a:avLst/>
            <a:gdLst/>
            <a:ahLst/>
            <a:cxnLst/>
            <a:rect l="l" t="t" r="r" b="b"/>
            <a:pathLst>
              <a:path w="75564" h="611505">
                <a:moveTo>
                  <a:pt x="0" y="0"/>
                </a:moveTo>
                <a:lnTo>
                  <a:pt x="75299" y="0"/>
                </a:lnTo>
                <a:lnTo>
                  <a:pt x="75299" y="611358"/>
                </a:lnTo>
                <a:lnTo>
                  <a:pt x="0" y="61135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34589" y="1700334"/>
            <a:ext cx="75565" cy="611505"/>
          </a:xfrm>
          <a:custGeom>
            <a:avLst/>
            <a:gdLst/>
            <a:ahLst/>
            <a:cxnLst/>
            <a:rect l="l" t="t" r="r" b="b"/>
            <a:pathLst>
              <a:path w="75564" h="611505">
                <a:moveTo>
                  <a:pt x="0" y="0"/>
                </a:moveTo>
                <a:lnTo>
                  <a:pt x="75299" y="0"/>
                </a:lnTo>
                <a:lnTo>
                  <a:pt x="75299" y="611358"/>
                </a:lnTo>
                <a:lnTo>
                  <a:pt x="0" y="61135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11639" y="1805233"/>
            <a:ext cx="75565" cy="386715"/>
          </a:xfrm>
          <a:custGeom>
            <a:avLst/>
            <a:gdLst/>
            <a:ahLst/>
            <a:cxnLst/>
            <a:rect l="l" t="t" r="r" b="b"/>
            <a:pathLst>
              <a:path w="75564" h="386714">
                <a:moveTo>
                  <a:pt x="0" y="0"/>
                </a:moveTo>
                <a:lnTo>
                  <a:pt x="75324" y="0"/>
                </a:lnTo>
                <a:lnTo>
                  <a:pt x="75324" y="386711"/>
                </a:lnTo>
                <a:lnTo>
                  <a:pt x="0" y="386711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11639" y="1805233"/>
            <a:ext cx="75565" cy="386715"/>
          </a:xfrm>
          <a:custGeom>
            <a:avLst/>
            <a:gdLst/>
            <a:ahLst/>
            <a:cxnLst/>
            <a:rect l="l" t="t" r="r" b="b"/>
            <a:pathLst>
              <a:path w="75564" h="386714">
                <a:moveTo>
                  <a:pt x="0" y="0"/>
                </a:moveTo>
                <a:lnTo>
                  <a:pt x="75324" y="0"/>
                </a:lnTo>
                <a:lnTo>
                  <a:pt x="75324" y="386711"/>
                </a:lnTo>
                <a:lnTo>
                  <a:pt x="0" y="38671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84188" y="1716351"/>
            <a:ext cx="75565" cy="637540"/>
          </a:xfrm>
          <a:custGeom>
            <a:avLst/>
            <a:gdLst/>
            <a:ahLst/>
            <a:cxnLst/>
            <a:rect l="l" t="t" r="r" b="b"/>
            <a:pathLst>
              <a:path w="75564" h="637539">
                <a:moveTo>
                  <a:pt x="0" y="0"/>
                </a:moveTo>
                <a:lnTo>
                  <a:pt x="75299" y="0"/>
                </a:lnTo>
                <a:lnTo>
                  <a:pt x="75299" y="637236"/>
                </a:lnTo>
                <a:lnTo>
                  <a:pt x="0" y="63723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84188" y="1716351"/>
            <a:ext cx="75565" cy="637540"/>
          </a:xfrm>
          <a:custGeom>
            <a:avLst/>
            <a:gdLst/>
            <a:ahLst/>
            <a:cxnLst/>
            <a:rect l="l" t="t" r="r" b="b"/>
            <a:pathLst>
              <a:path w="75564" h="637539">
                <a:moveTo>
                  <a:pt x="0" y="0"/>
                </a:moveTo>
                <a:lnTo>
                  <a:pt x="75299" y="0"/>
                </a:lnTo>
                <a:lnTo>
                  <a:pt x="75299" y="637236"/>
                </a:lnTo>
                <a:lnTo>
                  <a:pt x="0" y="637236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244320" y="2347897"/>
            <a:ext cx="89789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Class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scores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21664" y="2003963"/>
            <a:ext cx="116839" cy="0"/>
          </a:xfrm>
          <a:custGeom>
            <a:avLst/>
            <a:gdLst/>
            <a:ahLst/>
            <a:cxnLst/>
            <a:rect l="l" t="t" r="r" b="b"/>
            <a:pathLst>
              <a:path w="116839">
                <a:moveTo>
                  <a:pt x="0" y="0"/>
                </a:moveTo>
                <a:lnTo>
                  <a:pt x="116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38363" y="1972496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32"/>
                </a:moveTo>
                <a:lnTo>
                  <a:pt x="86449" y="31467"/>
                </a:lnTo>
                <a:lnTo>
                  <a:pt x="0" y="0"/>
                </a:lnTo>
                <a:lnTo>
                  <a:pt x="0" y="62932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28515" y="2973219"/>
            <a:ext cx="1937385" cy="1415415"/>
          </a:xfrm>
          <a:custGeom>
            <a:avLst/>
            <a:gdLst/>
            <a:ahLst/>
            <a:cxnLst/>
            <a:rect l="l" t="t" r="r" b="b"/>
            <a:pathLst>
              <a:path w="1937385" h="1415414">
                <a:moveTo>
                  <a:pt x="0" y="235899"/>
                </a:moveTo>
                <a:lnTo>
                  <a:pt x="0" y="235708"/>
                </a:lnTo>
                <a:lnTo>
                  <a:pt x="3074" y="197719"/>
                </a:lnTo>
                <a:lnTo>
                  <a:pt x="12233" y="160723"/>
                </a:lnTo>
                <a:lnTo>
                  <a:pt x="27296" y="125653"/>
                </a:lnTo>
                <a:lnTo>
                  <a:pt x="47814" y="93503"/>
                </a:lnTo>
                <a:lnTo>
                  <a:pt x="73239" y="65053"/>
                </a:lnTo>
                <a:lnTo>
                  <a:pt x="102918" y="41031"/>
                </a:lnTo>
                <a:lnTo>
                  <a:pt x="136041" y="22119"/>
                </a:lnTo>
                <a:lnTo>
                  <a:pt x="171804" y="8813"/>
                </a:lnTo>
                <a:lnTo>
                  <a:pt x="209203" y="1494"/>
                </a:lnTo>
                <a:lnTo>
                  <a:pt x="235899" y="0"/>
                </a:lnTo>
                <a:lnTo>
                  <a:pt x="1701271" y="0"/>
                </a:lnTo>
                <a:lnTo>
                  <a:pt x="1739248" y="3074"/>
                </a:lnTo>
                <a:lnTo>
                  <a:pt x="1776268" y="12235"/>
                </a:lnTo>
                <a:lnTo>
                  <a:pt x="1811320" y="27239"/>
                </a:lnTo>
                <a:lnTo>
                  <a:pt x="1843527" y="47719"/>
                </a:lnTo>
                <a:lnTo>
                  <a:pt x="1868071" y="69099"/>
                </a:lnTo>
                <a:lnTo>
                  <a:pt x="1892808" y="98196"/>
                </a:lnTo>
                <a:lnTo>
                  <a:pt x="1912494" y="130853"/>
                </a:lnTo>
                <a:lnTo>
                  <a:pt x="1926658" y="166253"/>
                </a:lnTo>
                <a:lnTo>
                  <a:pt x="1934939" y="203517"/>
                </a:lnTo>
                <a:lnTo>
                  <a:pt x="1937171" y="235899"/>
                </a:lnTo>
                <a:lnTo>
                  <a:pt x="1937171" y="1179447"/>
                </a:lnTo>
                <a:lnTo>
                  <a:pt x="1934126" y="1217444"/>
                </a:lnTo>
                <a:lnTo>
                  <a:pt x="1924995" y="1254449"/>
                </a:lnTo>
                <a:lnTo>
                  <a:pt x="1909957" y="1289530"/>
                </a:lnTo>
                <a:lnTo>
                  <a:pt x="1889463" y="1321693"/>
                </a:lnTo>
                <a:lnTo>
                  <a:pt x="1864059" y="1350158"/>
                </a:lnTo>
                <a:lnTo>
                  <a:pt x="1834398" y="1374198"/>
                </a:lnTo>
                <a:lnTo>
                  <a:pt x="1801291" y="1393131"/>
                </a:lnTo>
                <a:lnTo>
                  <a:pt x="1765541" y="1406461"/>
                </a:lnTo>
                <a:lnTo>
                  <a:pt x="1728153" y="1413807"/>
                </a:lnTo>
                <a:lnTo>
                  <a:pt x="1701271" y="1415322"/>
                </a:lnTo>
                <a:lnTo>
                  <a:pt x="235899" y="1415322"/>
                </a:lnTo>
                <a:lnTo>
                  <a:pt x="197901" y="1412278"/>
                </a:lnTo>
                <a:lnTo>
                  <a:pt x="160894" y="1403148"/>
                </a:lnTo>
                <a:lnTo>
                  <a:pt x="125811" y="1388114"/>
                </a:lnTo>
                <a:lnTo>
                  <a:pt x="93644" y="1367623"/>
                </a:lnTo>
                <a:lnTo>
                  <a:pt x="65175" y="1342223"/>
                </a:lnTo>
                <a:lnTo>
                  <a:pt x="41131" y="1312566"/>
                </a:lnTo>
                <a:lnTo>
                  <a:pt x="22195" y="1279463"/>
                </a:lnTo>
                <a:lnTo>
                  <a:pt x="8862" y="1243715"/>
                </a:lnTo>
                <a:lnTo>
                  <a:pt x="1515" y="1206328"/>
                </a:lnTo>
                <a:lnTo>
                  <a:pt x="0" y="1179447"/>
                </a:lnTo>
                <a:lnTo>
                  <a:pt x="0" y="2358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25014" y="3461618"/>
            <a:ext cx="75565" cy="611505"/>
          </a:xfrm>
          <a:custGeom>
            <a:avLst/>
            <a:gdLst/>
            <a:ahLst/>
            <a:cxnLst/>
            <a:rect l="l" t="t" r="r" b="b"/>
            <a:pathLst>
              <a:path w="75564" h="611504">
                <a:moveTo>
                  <a:pt x="0" y="0"/>
                </a:moveTo>
                <a:lnTo>
                  <a:pt x="75299" y="0"/>
                </a:lnTo>
                <a:lnTo>
                  <a:pt x="75299" y="611348"/>
                </a:lnTo>
                <a:lnTo>
                  <a:pt x="0" y="61134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25014" y="3461618"/>
            <a:ext cx="75565" cy="611505"/>
          </a:xfrm>
          <a:custGeom>
            <a:avLst/>
            <a:gdLst/>
            <a:ahLst/>
            <a:cxnLst/>
            <a:rect l="l" t="t" r="r" b="b"/>
            <a:pathLst>
              <a:path w="75564" h="611504">
                <a:moveTo>
                  <a:pt x="0" y="0"/>
                </a:moveTo>
                <a:lnTo>
                  <a:pt x="75299" y="0"/>
                </a:lnTo>
                <a:lnTo>
                  <a:pt x="75299" y="611348"/>
                </a:lnTo>
                <a:lnTo>
                  <a:pt x="0" y="61134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34589" y="3461518"/>
            <a:ext cx="75565" cy="611505"/>
          </a:xfrm>
          <a:custGeom>
            <a:avLst/>
            <a:gdLst/>
            <a:ahLst/>
            <a:cxnLst/>
            <a:rect l="l" t="t" r="r" b="b"/>
            <a:pathLst>
              <a:path w="75564" h="611504">
                <a:moveTo>
                  <a:pt x="0" y="0"/>
                </a:moveTo>
                <a:lnTo>
                  <a:pt x="75299" y="0"/>
                </a:lnTo>
                <a:lnTo>
                  <a:pt x="75299" y="611348"/>
                </a:lnTo>
                <a:lnTo>
                  <a:pt x="0" y="61134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34589" y="3461518"/>
            <a:ext cx="75565" cy="611505"/>
          </a:xfrm>
          <a:custGeom>
            <a:avLst/>
            <a:gdLst/>
            <a:ahLst/>
            <a:cxnLst/>
            <a:rect l="l" t="t" r="r" b="b"/>
            <a:pathLst>
              <a:path w="75564" h="611504">
                <a:moveTo>
                  <a:pt x="0" y="0"/>
                </a:moveTo>
                <a:lnTo>
                  <a:pt x="75299" y="0"/>
                </a:lnTo>
                <a:lnTo>
                  <a:pt x="75299" y="611348"/>
                </a:lnTo>
                <a:lnTo>
                  <a:pt x="0" y="61134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11639" y="3566392"/>
            <a:ext cx="75565" cy="386715"/>
          </a:xfrm>
          <a:custGeom>
            <a:avLst/>
            <a:gdLst/>
            <a:ahLst/>
            <a:cxnLst/>
            <a:rect l="l" t="t" r="r" b="b"/>
            <a:pathLst>
              <a:path w="75564" h="386714">
                <a:moveTo>
                  <a:pt x="0" y="0"/>
                </a:moveTo>
                <a:lnTo>
                  <a:pt x="75324" y="0"/>
                </a:lnTo>
                <a:lnTo>
                  <a:pt x="75324" y="386724"/>
                </a:lnTo>
                <a:lnTo>
                  <a:pt x="0" y="386724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11639" y="3566392"/>
            <a:ext cx="75565" cy="386715"/>
          </a:xfrm>
          <a:custGeom>
            <a:avLst/>
            <a:gdLst/>
            <a:ahLst/>
            <a:cxnLst/>
            <a:rect l="l" t="t" r="r" b="b"/>
            <a:pathLst>
              <a:path w="75564" h="386714">
                <a:moveTo>
                  <a:pt x="0" y="0"/>
                </a:moveTo>
                <a:lnTo>
                  <a:pt x="75324" y="0"/>
                </a:lnTo>
                <a:lnTo>
                  <a:pt x="75324" y="386724"/>
                </a:lnTo>
                <a:lnTo>
                  <a:pt x="0" y="3867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87363" y="3625192"/>
            <a:ext cx="75565" cy="278765"/>
          </a:xfrm>
          <a:custGeom>
            <a:avLst/>
            <a:gdLst/>
            <a:ahLst/>
            <a:cxnLst/>
            <a:rect l="l" t="t" r="r" b="b"/>
            <a:pathLst>
              <a:path w="75564" h="278764">
                <a:moveTo>
                  <a:pt x="0" y="0"/>
                </a:moveTo>
                <a:lnTo>
                  <a:pt x="75299" y="0"/>
                </a:lnTo>
                <a:lnTo>
                  <a:pt x="75299" y="278299"/>
                </a:lnTo>
                <a:lnTo>
                  <a:pt x="0" y="278299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87363" y="3625192"/>
            <a:ext cx="75565" cy="278765"/>
          </a:xfrm>
          <a:custGeom>
            <a:avLst/>
            <a:gdLst/>
            <a:ahLst/>
            <a:cxnLst/>
            <a:rect l="l" t="t" r="r" b="b"/>
            <a:pathLst>
              <a:path w="75564" h="278764">
                <a:moveTo>
                  <a:pt x="0" y="0"/>
                </a:moveTo>
                <a:lnTo>
                  <a:pt x="75299" y="0"/>
                </a:lnTo>
                <a:lnTo>
                  <a:pt x="75299" y="278299"/>
                </a:lnTo>
                <a:lnTo>
                  <a:pt x="0" y="278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210618" y="4109067"/>
            <a:ext cx="111823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Box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coordinates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421664" y="3765142"/>
            <a:ext cx="116839" cy="0"/>
          </a:xfrm>
          <a:custGeom>
            <a:avLst/>
            <a:gdLst/>
            <a:ahLst/>
            <a:cxnLst/>
            <a:rect l="l" t="t" r="r" b="b"/>
            <a:pathLst>
              <a:path w="116839">
                <a:moveTo>
                  <a:pt x="0" y="0"/>
                </a:moveTo>
                <a:lnTo>
                  <a:pt x="116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38363" y="3733667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4"/>
                </a:moveTo>
                <a:lnTo>
                  <a:pt x="86449" y="31474"/>
                </a:lnTo>
                <a:lnTo>
                  <a:pt x="0" y="0"/>
                </a:lnTo>
                <a:lnTo>
                  <a:pt x="0" y="6292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42917" y="2034668"/>
            <a:ext cx="458470" cy="1372235"/>
          </a:xfrm>
          <a:custGeom>
            <a:avLst/>
            <a:gdLst/>
            <a:ahLst/>
            <a:cxnLst/>
            <a:rect l="l" t="t" r="r" b="b"/>
            <a:pathLst>
              <a:path w="458470" h="1372235">
                <a:moveTo>
                  <a:pt x="0" y="1371799"/>
                </a:moveTo>
                <a:lnTo>
                  <a:pt x="37194" y="1363326"/>
                </a:lnTo>
                <a:lnTo>
                  <a:pt x="68514" y="1341551"/>
                </a:lnTo>
                <a:lnTo>
                  <a:pt x="93661" y="1312856"/>
                </a:lnTo>
                <a:lnTo>
                  <a:pt x="114359" y="1280802"/>
                </a:lnTo>
                <a:lnTo>
                  <a:pt x="131943" y="1247001"/>
                </a:lnTo>
                <a:lnTo>
                  <a:pt x="147322" y="1212119"/>
                </a:lnTo>
                <a:lnTo>
                  <a:pt x="161058" y="1176536"/>
                </a:lnTo>
                <a:lnTo>
                  <a:pt x="173530" y="1140458"/>
                </a:lnTo>
                <a:lnTo>
                  <a:pt x="184978" y="1104109"/>
                </a:lnTo>
                <a:lnTo>
                  <a:pt x="195636" y="1067452"/>
                </a:lnTo>
                <a:lnTo>
                  <a:pt x="205628" y="1030625"/>
                </a:lnTo>
                <a:lnTo>
                  <a:pt x="215067" y="993695"/>
                </a:lnTo>
                <a:lnTo>
                  <a:pt x="224076" y="956560"/>
                </a:lnTo>
                <a:lnTo>
                  <a:pt x="232693" y="919407"/>
                </a:lnTo>
                <a:lnTo>
                  <a:pt x="241002" y="882169"/>
                </a:lnTo>
                <a:lnTo>
                  <a:pt x="249056" y="844868"/>
                </a:lnTo>
                <a:lnTo>
                  <a:pt x="256904" y="807509"/>
                </a:lnTo>
                <a:lnTo>
                  <a:pt x="264592" y="770081"/>
                </a:lnTo>
                <a:lnTo>
                  <a:pt x="272141" y="732685"/>
                </a:lnTo>
                <a:lnTo>
                  <a:pt x="279594" y="695293"/>
                </a:lnTo>
                <a:lnTo>
                  <a:pt x="286992" y="657872"/>
                </a:lnTo>
                <a:lnTo>
                  <a:pt x="292820" y="628295"/>
                </a:lnTo>
                <a:lnTo>
                  <a:pt x="300198" y="590856"/>
                </a:lnTo>
                <a:lnTo>
                  <a:pt x="307614" y="553396"/>
                </a:lnTo>
                <a:lnTo>
                  <a:pt x="315085" y="516001"/>
                </a:lnTo>
                <a:lnTo>
                  <a:pt x="322649" y="478656"/>
                </a:lnTo>
                <a:lnTo>
                  <a:pt x="330368" y="441246"/>
                </a:lnTo>
                <a:lnTo>
                  <a:pt x="338261" y="403875"/>
                </a:lnTo>
                <a:lnTo>
                  <a:pt x="346373" y="366554"/>
                </a:lnTo>
                <a:lnTo>
                  <a:pt x="354750" y="329305"/>
                </a:lnTo>
                <a:lnTo>
                  <a:pt x="363443" y="292171"/>
                </a:lnTo>
                <a:lnTo>
                  <a:pt x="372528" y="255122"/>
                </a:lnTo>
                <a:lnTo>
                  <a:pt x="382090" y="218162"/>
                </a:lnTo>
                <a:lnTo>
                  <a:pt x="392223" y="181344"/>
                </a:lnTo>
                <a:lnTo>
                  <a:pt x="403032" y="144772"/>
                </a:lnTo>
                <a:lnTo>
                  <a:pt x="411749" y="117312"/>
                </a:lnTo>
                <a:lnTo>
                  <a:pt x="424169" y="81273"/>
                </a:lnTo>
                <a:lnTo>
                  <a:pt x="437872" y="45669"/>
                </a:lnTo>
                <a:lnTo>
                  <a:pt x="447924" y="22209"/>
                </a:lnTo>
                <a:lnTo>
                  <a:pt x="451099" y="15132"/>
                </a:lnTo>
                <a:lnTo>
                  <a:pt x="454324" y="8279"/>
                </a:lnTo>
                <a:lnTo>
                  <a:pt x="457599" y="1667"/>
                </a:lnTo>
                <a:lnTo>
                  <a:pt x="458424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69691" y="1947688"/>
            <a:ext cx="128270" cy="122555"/>
          </a:xfrm>
          <a:custGeom>
            <a:avLst/>
            <a:gdLst/>
            <a:ahLst/>
            <a:cxnLst/>
            <a:rect l="l" t="t" r="r" b="b"/>
            <a:pathLst>
              <a:path w="128270" h="122555">
                <a:moveTo>
                  <a:pt x="63324" y="121984"/>
                </a:moveTo>
                <a:lnTo>
                  <a:pt x="127849" y="0"/>
                </a:lnTo>
                <a:lnTo>
                  <a:pt x="0" y="51972"/>
                </a:lnTo>
                <a:lnTo>
                  <a:pt x="63324" y="121984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942917" y="3406468"/>
            <a:ext cx="419100" cy="235585"/>
          </a:xfrm>
          <a:custGeom>
            <a:avLst/>
            <a:gdLst/>
            <a:ahLst/>
            <a:cxnLst/>
            <a:rect l="l" t="t" r="r" b="b"/>
            <a:pathLst>
              <a:path w="419100" h="235585">
                <a:moveTo>
                  <a:pt x="0" y="0"/>
                </a:moveTo>
                <a:lnTo>
                  <a:pt x="38104" y="1644"/>
                </a:lnTo>
                <a:lnTo>
                  <a:pt x="75866" y="6931"/>
                </a:lnTo>
                <a:lnTo>
                  <a:pt x="112810" y="16305"/>
                </a:lnTo>
                <a:lnTo>
                  <a:pt x="148448" y="29989"/>
                </a:lnTo>
                <a:lnTo>
                  <a:pt x="182170" y="47723"/>
                </a:lnTo>
                <a:lnTo>
                  <a:pt x="213854" y="68910"/>
                </a:lnTo>
                <a:lnTo>
                  <a:pt x="243682" y="92666"/>
                </a:lnTo>
                <a:lnTo>
                  <a:pt x="272177" y="118029"/>
                </a:lnTo>
                <a:lnTo>
                  <a:pt x="292799" y="137249"/>
                </a:lnTo>
                <a:lnTo>
                  <a:pt x="292943" y="137384"/>
                </a:lnTo>
                <a:lnTo>
                  <a:pt x="293086" y="137519"/>
                </a:lnTo>
                <a:lnTo>
                  <a:pt x="321049" y="163441"/>
                </a:lnTo>
                <a:lnTo>
                  <a:pt x="349836" y="188460"/>
                </a:lnTo>
                <a:lnTo>
                  <a:pt x="380158" y="211636"/>
                </a:lnTo>
                <a:lnTo>
                  <a:pt x="413174" y="232399"/>
                </a:lnTo>
                <a:lnTo>
                  <a:pt x="414624" y="233199"/>
                </a:lnTo>
                <a:lnTo>
                  <a:pt x="416074" y="233999"/>
                </a:lnTo>
                <a:lnTo>
                  <a:pt x="418674" y="235374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50816" y="3595892"/>
            <a:ext cx="137160" cy="92075"/>
          </a:xfrm>
          <a:custGeom>
            <a:avLst/>
            <a:gdLst/>
            <a:ahLst/>
            <a:cxnLst/>
            <a:rect l="l" t="t" r="r" b="b"/>
            <a:pathLst>
              <a:path w="137160" h="92075">
                <a:moveTo>
                  <a:pt x="0" y="91924"/>
                </a:moveTo>
                <a:lnTo>
                  <a:pt x="137024" y="75549"/>
                </a:lnTo>
                <a:lnTo>
                  <a:pt x="21524" y="0"/>
                </a:lnTo>
                <a:lnTo>
                  <a:pt x="0" y="91924"/>
                </a:lnTo>
                <a:close/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640470" y="1258484"/>
            <a:ext cx="352044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710" marR="2424430" indent="-334645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Fully-connected  layers</a:t>
            </a:r>
            <a:endParaRPr sz="1200">
              <a:latin typeface="Arial"/>
              <a:cs typeface="Arial"/>
            </a:endParaRPr>
          </a:p>
          <a:p>
            <a:pPr marL="1897380">
              <a:lnSpc>
                <a:spcPct val="100000"/>
              </a:lnSpc>
              <a:spcBef>
                <a:spcPts val="655"/>
              </a:spcBef>
            </a:pPr>
            <a:r>
              <a:rPr sz="1400" spc="-5" dirty="0">
                <a:latin typeface="Arial"/>
                <a:cs typeface="Arial"/>
              </a:rPr>
              <a:t>“Classification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head”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399118" y="472901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8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pc="-5" dirty="0"/>
              <a:t>1 Feb</a:t>
            </a:r>
            <a:r>
              <a:rPr spc="-70" dirty="0"/>
              <a:t> </a:t>
            </a:r>
            <a:r>
              <a:rPr spc="-5" dirty="0"/>
              <a:t>2016</a:t>
            </a:r>
          </a:p>
        </p:txBody>
      </p:sp>
      <p:sp>
        <p:nvSpPr>
          <p:cNvPr id="51" name="object 5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pc="-5" dirty="0"/>
              <a:t>Fei-Fei Li &amp; Andrej Karpathy &amp; Justin</a:t>
            </a:r>
            <a:r>
              <a:rPr spc="65" dirty="0"/>
              <a:t> </a:t>
            </a:r>
            <a:r>
              <a:rPr spc="-5" dirty="0"/>
              <a:t>Johnson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4640470" y="3020679"/>
            <a:ext cx="3538854" cy="669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710" marR="2442210" indent="-334645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Fully-connected  layers</a:t>
            </a:r>
            <a:endParaRPr sz="1200">
              <a:latin typeface="Arial"/>
              <a:cs typeface="Arial"/>
            </a:endParaRPr>
          </a:p>
          <a:p>
            <a:pPr marL="2063114">
              <a:lnSpc>
                <a:spcPct val="10000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“Regression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head”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4362</TotalTime>
  <Words>5069</Words>
  <Application>Microsoft Macintosh PowerPoint</Application>
  <PresentationFormat>On-screen Show (16:9)</PresentationFormat>
  <Paragraphs>961</Paragraphs>
  <Slides>72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PowerPoint Presentation</vt:lpstr>
      <vt:lpstr>Localization and Detection</vt:lpstr>
      <vt:lpstr>Computer Vision Tasks</vt:lpstr>
      <vt:lpstr>Computer Vision Tasks</vt:lpstr>
      <vt:lpstr>Classification + Localization: Task</vt:lpstr>
      <vt:lpstr>Classification + Localization: ImageNet</vt:lpstr>
      <vt:lpstr>Idea #1: Localization as Regression</vt:lpstr>
      <vt:lpstr>Simple Recipe for Classification + Localization</vt:lpstr>
      <vt:lpstr>Simple Recipe for Classification + Localization</vt:lpstr>
      <vt:lpstr>Simple Recipe for Classification + Localization</vt:lpstr>
      <vt:lpstr>Simple Recipe for Classification + Localization</vt:lpstr>
      <vt:lpstr>Per-class vs class agnostic regression</vt:lpstr>
      <vt:lpstr>Aside: Localizing multiple objects</vt:lpstr>
      <vt:lpstr>Idea #2: Sliding Window</vt:lpstr>
      <vt:lpstr>Sliding Window: Overfeat</vt:lpstr>
      <vt:lpstr>Sliding Window: Overfeat</vt:lpstr>
      <vt:lpstr>Sliding Window: Overfeat</vt:lpstr>
      <vt:lpstr>Sliding Window: Overfeat</vt:lpstr>
      <vt:lpstr>Sliding Window: Overfeat</vt:lpstr>
      <vt:lpstr>Sliding Window: Overfeat</vt:lpstr>
      <vt:lpstr>Sliding Window: Overfeat</vt:lpstr>
      <vt:lpstr>Sliding Window: Overfeat</vt:lpstr>
      <vt:lpstr>Sliding Window: Overfeat</vt:lpstr>
      <vt:lpstr>Efficient Sliding Window: Overfeat 4096 4096</vt:lpstr>
      <vt:lpstr>Efficient Sliding Window: Overfeat</vt:lpstr>
      <vt:lpstr>Efficient Sliding Window: Overfeat</vt:lpstr>
      <vt:lpstr>ImageNet Classification + Localization</vt:lpstr>
      <vt:lpstr>Computer Vision Tasks</vt:lpstr>
      <vt:lpstr>Computer Vision Tasks</vt:lpstr>
      <vt:lpstr>Detection as Regression?</vt:lpstr>
      <vt:lpstr>Detection as Regression?</vt:lpstr>
      <vt:lpstr>Detection as Regression?</vt:lpstr>
      <vt:lpstr>Detection as Classification</vt:lpstr>
      <vt:lpstr>Detection as Classification</vt:lpstr>
      <vt:lpstr>Detection as Classification</vt:lpstr>
      <vt:lpstr>Detection as Classification</vt:lpstr>
      <vt:lpstr>Region Proposals</vt:lpstr>
      <vt:lpstr>Region Proposals: Selective Search</vt:lpstr>
      <vt:lpstr>Putting it together: R-CNN</vt:lpstr>
      <vt:lpstr>R-CNN Training</vt:lpstr>
      <vt:lpstr>R-CNN Training</vt:lpstr>
      <vt:lpstr>R-CNN Training</vt:lpstr>
      <vt:lpstr>R-CNN Training</vt:lpstr>
      <vt:lpstr>R-CNN Training</vt:lpstr>
      <vt:lpstr>R-CNN Training</vt:lpstr>
      <vt:lpstr>Object Detection: Datasets</vt:lpstr>
      <vt:lpstr>Object Detection: Evaluation</vt:lpstr>
      <vt:lpstr>R-CNN Results</vt:lpstr>
      <vt:lpstr>R-CNN Results</vt:lpstr>
      <vt:lpstr>R-CNN Results</vt:lpstr>
      <vt:lpstr>R-CNN Results</vt:lpstr>
      <vt:lpstr>R-CNN Problems</vt:lpstr>
      <vt:lpstr>PowerPoint Presentation</vt:lpstr>
      <vt:lpstr>PowerPoint Presentation</vt:lpstr>
      <vt:lpstr>PowerPoint Presentation</vt:lpstr>
      <vt:lpstr>Fast R-CNN: Region of Interest Pooling</vt:lpstr>
      <vt:lpstr>Fast R-CNN: Region of Interest Pooling</vt:lpstr>
      <vt:lpstr>Fast R-CNN: Region of Interest Pooling</vt:lpstr>
      <vt:lpstr>Fast R-CNN: Region of Interest Pooling</vt:lpstr>
      <vt:lpstr>Fast R-CNN: Region of Interest Pooling</vt:lpstr>
      <vt:lpstr>Fast R-CNN Results</vt:lpstr>
      <vt:lpstr>Fast R-CNN Results</vt:lpstr>
      <vt:lpstr>Fast R-CNN Results</vt:lpstr>
      <vt:lpstr>Fast R-CNN Problem:</vt:lpstr>
      <vt:lpstr>Fast R-CNN Problem Solution:</vt:lpstr>
      <vt:lpstr>Faster R-CNN:</vt:lpstr>
      <vt:lpstr>Faster R-CNN: Region Proposal Network</vt:lpstr>
      <vt:lpstr>Faster R-CNN: Region Proposal Network</vt:lpstr>
      <vt:lpstr>Faster R-CNN: Training</vt:lpstr>
      <vt:lpstr>Faster R-CNN: Results</vt:lpstr>
      <vt:lpstr>Object Detection State-of-the-art: ResNet 101 + Faster R-CNN + some extras</vt:lpstr>
      <vt:lpstr>ImageNet Detection 2013 - 2015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Ric</cp:lastModifiedBy>
  <cp:revision>13</cp:revision>
  <dcterms:created xsi:type="dcterms:W3CDTF">2016-02-20T06:47:52Z</dcterms:created>
  <dcterms:modified xsi:type="dcterms:W3CDTF">2016-02-24T18:09:23Z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2016-02-20T00:00:00Z</vt:filetime>
  </property>
</Properties>
</file>